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4" r:id="rId1"/>
  </p:sldMasterIdLst>
  <p:notesMasterIdLst>
    <p:notesMasterId r:id="rId53"/>
  </p:notesMasterIdLst>
  <p:sldIdLst>
    <p:sldId id="256" r:id="rId2"/>
    <p:sldId id="259" r:id="rId3"/>
    <p:sldId id="306" r:id="rId4"/>
    <p:sldId id="307" r:id="rId5"/>
    <p:sldId id="313" r:id="rId6"/>
    <p:sldId id="309" r:id="rId7"/>
    <p:sldId id="310" r:id="rId8"/>
    <p:sldId id="311" r:id="rId9"/>
    <p:sldId id="312" r:id="rId10"/>
    <p:sldId id="327" r:id="rId11"/>
    <p:sldId id="320" r:id="rId12"/>
    <p:sldId id="321" r:id="rId13"/>
    <p:sldId id="328" r:id="rId14"/>
    <p:sldId id="315" r:id="rId15"/>
    <p:sldId id="314" r:id="rId16"/>
    <p:sldId id="316" r:id="rId17"/>
    <p:sldId id="317" r:id="rId18"/>
    <p:sldId id="329" r:id="rId19"/>
    <p:sldId id="322" r:id="rId20"/>
    <p:sldId id="323" r:id="rId21"/>
    <p:sldId id="324" r:id="rId22"/>
    <p:sldId id="325" r:id="rId23"/>
    <p:sldId id="326" r:id="rId24"/>
    <p:sldId id="330" r:id="rId25"/>
    <p:sldId id="262" r:id="rId26"/>
    <p:sldId id="264" r:id="rId27"/>
    <p:sldId id="265" r:id="rId28"/>
    <p:sldId id="267" r:id="rId29"/>
    <p:sldId id="269" r:id="rId30"/>
    <p:sldId id="270" r:id="rId31"/>
    <p:sldId id="332" r:id="rId32"/>
    <p:sldId id="271" r:id="rId33"/>
    <p:sldId id="272" r:id="rId34"/>
    <p:sldId id="273" r:id="rId35"/>
    <p:sldId id="274" r:id="rId36"/>
    <p:sldId id="275" r:id="rId37"/>
    <p:sldId id="276" r:id="rId38"/>
    <p:sldId id="277" r:id="rId39"/>
    <p:sldId id="278" r:id="rId40"/>
    <p:sldId id="279" r:id="rId41"/>
    <p:sldId id="280" r:id="rId42"/>
    <p:sldId id="283" r:id="rId43"/>
    <p:sldId id="284" r:id="rId44"/>
    <p:sldId id="285" r:id="rId45"/>
    <p:sldId id="286" r:id="rId46"/>
    <p:sldId id="287" r:id="rId47"/>
    <p:sldId id="291" r:id="rId48"/>
    <p:sldId id="293" r:id="rId49"/>
    <p:sldId id="260" r:id="rId50"/>
    <p:sldId id="331" r:id="rId51"/>
    <p:sldId id="319" r:id="rId5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192" d="100"/>
          <a:sy n="192" d="100"/>
        </p:scale>
        <p:origin x="158" y="4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4260B0-F245-4C52-8F3C-6CA0085E7DE7}" type="datetimeFigureOut">
              <a:rPr lang="en-US" smtClean="0"/>
              <a:t>3/8/2017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2756A8-A69C-4164-84B3-5C1A14D8B109}" type="slidenum">
              <a:rPr lang="en-US" smtClean="0"/>
              <a:t>‹#›</a:t>
            </a:fld>
            <a:endParaRPr lang="en-US"/>
          </a:p>
        </p:txBody>
      </p:sp>
    </p:spTree>
    <p:extLst>
      <p:ext uri="{BB962C8B-B14F-4D97-AF65-F5344CB8AC3E}">
        <p14:creationId xmlns:p14="http://schemas.microsoft.com/office/powerpoint/2010/main" val="20139416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156506B-3CB5-4D68-9DE9-39039326727D}" type="slidenum">
              <a:rPr lang="en-US" smtClean="0"/>
              <a:pPr/>
              <a:t>33</a:t>
            </a:fld>
            <a:endParaRPr lang="en-US"/>
          </a:p>
        </p:txBody>
      </p:sp>
    </p:spTree>
    <p:extLst>
      <p:ext uri="{BB962C8B-B14F-4D97-AF65-F5344CB8AC3E}">
        <p14:creationId xmlns:p14="http://schemas.microsoft.com/office/powerpoint/2010/main" val="359644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20457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3/8/2017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18859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3/8/2017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818451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792473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3/8/2017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545418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3/8/2017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703682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351494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52377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62313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3/8/2017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25806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20309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31845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04237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81156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20398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97869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3/8/2017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19304243"/>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 id="2147483718" r:id="rId14"/>
    <p:sldLayoutId id="2147483719" r:id="rId15"/>
    <p:sldLayoutId id="2147483720"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st.usgs.gov/applications/asset-management/ibm-endpoint-manager/creating-a-managed-bigfix-keyfile-baseline/" TargetMode="External"/><Relationship Id="rId2" Type="http://schemas.openxmlformats.org/officeDocument/2006/relationships/hyperlink" Target="https://docs.google.com/spreadsheets/d/17VyKbPAKrA8C5nsd7-Ae3VIydTBKyDfkgSJulTbw_TQ/edit#gid=2093902585"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tst.usgs.gov/applications/asset-management/ibm-endpoint-manager/bigfix-exception-properties-and-fixlet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iem-reports.doi.net/webreports?page=ExploreComputers#collapseState=51df8cdaee2a4e7652432a012d1d4db21ee48094&amp;reportInfo=2e5ae4ea0e360a5745a832365d03c9e93d49b820&amp;filterManager=ec269ec8fe2a07fbef4ce17cdcf4292adfae4abd&amp;chartSection=98076a5ca9d0d8690f925756cdaefe901a1120e7&amp;wr_computerTable=e26741c3fdce5888ebe83838e76bcac55f7b1d0c" TargetMode="External"/><Relationship Id="rId2" Type="http://schemas.openxmlformats.org/officeDocument/2006/relationships/hyperlink" Target="https://iem-reports.doi.net/webreports?page=ExploreComputers#collapseState=4e697d7d6da84550505cf4529556ec9692c5cfde&amp;filterManager=9b94cf731739765dad49184698b07500b8dc06a4&amp;wr_computerTable=c91431da7bd26bf0271768c097e6f0f1c0c2b640&amp;reportInfo=ea0f87b78e0d2540fa7ff62b81d6d0c93dc13de4" TargetMode="External"/><Relationship Id="rId1" Type="http://schemas.openxmlformats.org/officeDocument/2006/relationships/slideLayout" Target="../slideLayouts/slideLayout2.xml"/><Relationship Id="rId6" Type="http://schemas.openxmlformats.org/officeDocument/2006/relationships/hyperlink" Target="https://tst.usgs.gov/applications/asset-management/ibm-endpoint-manager/bigfix-web-reports-list/" TargetMode="External"/><Relationship Id="rId5" Type="http://schemas.openxmlformats.org/officeDocument/2006/relationships/hyperlink" Target="https://iem-reports.doi.net/webreports?page=ExploreContent#chartSection=af3a2579c91a9c0c053f62184bb6123226c03790&amp;collapseState=0fa5882c1580acdb716afc132820fa546446d71c&amp;filterManager=7849e195f5f5bc49dca4ffcb271998e176a9d310&amp;wr_contentTable=eeb1607a92a9fa5a5118f426528bd37c25e31842&amp;reportInfo=be4944f9a40d1ee7c2293b89ca2dc51e28cc46e6" TargetMode="External"/><Relationship Id="rId4" Type="http://schemas.openxmlformats.org/officeDocument/2006/relationships/hyperlink" Target="https://iem-reports.doi.net/webreports?page=ExploreContent#chartSection=3f09b8edb3ce84e69b44d28ad17a990b0628f3f8&amp;collapseState=0fa5882c1580acdb716afc132820fa546446d71c&amp;filterManager=03b134f216b3ca4962fb6b2d68ff695a09e8bb01&amp;wr_contentTable=eeb1607a92a9fa5a5118f426528bd37c25e31842&amp;reportInfo=bb589cedff32116cc8a109992bd7917c6bb5408a"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mailto:servicedesk@usgs.gov"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Bigfix</a:t>
            </a:r>
            <a:r>
              <a:rPr lang="en-US" dirty="0" smtClean="0"/>
              <a:t> Learning Session</a:t>
            </a:r>
            <a:endParaRPr lang="en-US" dirty="0"/>
          </a:p>
        </p:txBody>
      </p:sp>
      <p:sp>
        <p:nvSpPr>
          <p:cNvPr id="6" name="Subtitle 5"/>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793324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1382330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ctrTitle"/>
          </p:nvPr>
        </p:nvSpPr>
        <p:spPr/>
        <p:txBody>
          <a:bodyPr>
            <a:normAutofit/>
          </a:bodyPr>
          <a:lstStyle/>
          <a:p>
            <a:r>
              <a:rPr lang="en-US" sz="4000" dirty="0" smtClean="0">
                <a:latin typeface="+mn-lt"/>
              </a:rPr>
              <a:t>Upgrading </a:t>
            </a:r>
            <a:r>
              <a:rPr lang="en-US" sz="4000" dirty="0" err="1" smtClean="0">
                <a:latin typeface="+mn-lt"/>
              </a:rPr>
              <a:t>Bigfix</a:t>
            </a:r>
            <a:r>
              <a:rPr lang="en-US" sz="4000" dirty="0" smtClean="0">
                <a:latin typeface="+mn-lt"/>
              </a:rPr>
              <a:t> Clients to 9.2.9</a:t>
            </a:r>
            <a:endParaRPr lang="en-US" sz="4000" dirty="0">
              <a:latin typeface="+mn-lt"/>
            </a:endParaRPr>
          </a:p>
        </p:txBody>
      </p:sp>
      <p:sp>
        <p:nvSpPr>
          <p:cNvPr id="4" name="Subtitle 3"/>
          <p:cNvSpPr>
            <a:spLocks noGrp="1"/>
          </p:cNvSpPr>
          <p:nvPr>
            <p:ph type="subTitle" idx="1"/>
          </p:nvPr>
        </p:nvSpPr>
        <p:spPr/>
        <p:txBody>
          <a:bodyPr/>
          <a:lstStyle/>
          <a:p>
            <a:endParaRPr lang="en-US"/>
          </a:p>
        </p:txBody>
      </p:sp>
      <p:sp>
        <p:nvSpPr>
          <p:cNvPr id="3" name="Slide Number Placeholder 2"/>
          <p:cNvSpPr>
            <a:spLocks noGrp="1"/>
          </p:cNvSpPr>
          <p:nvPr>
            <p:ph type="sldNum" sz="quarter" idx="12"/>
          </p:nvPr>
        </p:nvSpPr>
        <p:spPr/>
        <p:txBody>
          <a:bodyPr/>
          <a:lstStyle/>
          <a:p>
            <a:fld id="{A4724623-81CE-41D9-86F3-D6F13C67CB2C}" type="slidenum">
              <a:rPr lang="en-US" smtClean="0"/>
              <a:pPr/>
              <a:t>11</a:t>
            </a:fld>
            <a:endParaRPr lang="en-US"/>
          </a:p>
        </p:txBody>
      </p:sp>
    </p:spTree>
    <p:extLst>
      <p:ext uri="{BB962C8B-B14F-4D97-AF65-F5344CB8AC3E}">
        <p14:creationId xmlns:p14="http://schemas.microsoft.com/office/powerpoint/2010/main" val="34676758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Upgrade </a:t>
            </a:r>
            <a:r>
              <a:rPr lang="en-US" dirty="0" err="1" smtClean="0"/>
              <a:t>Bigfix</a:t>
            </a:r>
            <a:r>
              <a:rPr lang="en-US" dirty="0" smtClean="0"/>
              <a:t> Clients to 9.2.9	</a:t>
            </a:r>
            <a:endParaRPr lang="en-US" dirty="0"/>
          </a:p>
        </p:txBody>
      </p:sp>
      <p:sp>
        <p:nvSpPr>
          <p:cNvPr id="3" name="Content Placeholder 2"/>
          <p:cNvSpPr>
            <a:spLocks noGrp="1"/>
          </p:cNvSpPr>
          <p:nvPr>
            <p:ph idx="1"/>
          </p:nvPr>
        </p:nvSpPr>
        <p:spPr/>
        <p:txBody>
          <a:bodyPr/>
          <a:lstStyle/>
          <a:p>
            <a:r>
              <a:rPr lang="en-US" dirty="0" smtClean="0"/>
              <a:t>Sites can deploy the latest client update 9.2.9 using </a:t>
            </a:r>
            <a:r>
              <a:rPr lang="en-US" dirty="0" err="1" smtClean="0"/>
              <a:t>fixlets</a:t>
            </a:r>
            <a:r>
              <a:rPr lang="en-US" dirty="0" smtClean="0"/>
              <a:t> </a:t>
            </a:r>
            <a:r>
              <a:rPr lang="en-US" dirty="0"/>
              <a:t>in the </a:t>
            </a:r>
            <a:r>
              <a:rPr lang="en-US" dirty="0" err="1"/>
              <a:t>Bigfix</a:t>
            </a:r>
            <a:r>
              <a:rPr lang="en-US" dirty="0"/>
              <a:t> </a:t>
            </a:r>
            <a:r>
              <a:rPr lang="en-US" dirty="0" smtClean="0"/>
              <a:t>console.</a:t>
            </a:r>
          </a:p>
          <a:p>
            <a:r>
              <a:rPr lang="en-US" dirty="0" smtClean="0"/>
              <a:t>We </a:t>
            </a:r>
            <a:r>
              <a:rPr lang="en-US" dirty="0"/>
              <a:t>have updated the relays at 99% of the sites to 9.2.9 now.  The client upgrade </a:t>
            </a:r>
            <a:r>
              <a:rPr lang="en-US" dirty="0" err="1"/>
              <a:t>fixlet</a:t>
            </a:r>
            <a:r>
              <a:rPr lang="en-US" dirty="0"/>
              <a:t> is fast, silent, and requires no restart.  The </a:t>
            </a:r>
            <a:r>
              <a:rPr lang="en-US" dirty="0" err="1"/>
              <a:t>fixlets</a:t>
            </a:r>
            <a:r>
              <a:rPr lang="en-US" dirty="0"/>
              <a:t> available by OS platform are as shown below. </a:t>
            </a:r>
            <a:endParaRPr lang="en-US" dirty="0" smtClean="0"/>
          </a:p>
          <a:p>
            <a:r>
              <a:rPr lang="en-US" dirty="0" smtClean="0"/>
              <a:t>The deadline for upgrading clients is March 31</a:t>
            </a:r>
            <a:r>
              <a:rPr lang="en-US" baseline="30000" dirty="0" smtClean="0"/>
              <a:t>st</a:t>
            </a:r>
            <a:r>
              <a:rPr lang="en-US" dirty="0"/>
              <a:t> </a:t>
            </a:r>
            <a:r>
              <a:rPr lang="en-US" dirty="0" smtClean="0"/>
              <a:t>and will be included in </a:t>
            </a:r>
            <a:r>
              <a:rPr lang="en-US" dirty="0" err="1" smtClean="0"/>
              <a:t>ePatching</a:t>
            </a:r>
            <a:r>
              <a:rPr lang="en-US" dirty="0" smtClean="0"/>
              <a:t> activities this month. </a:t>
            </a:r>
            <a:endParaRPr lang="en-US" dirty="0"/>
          </a:p>
          <a:p>
            <a:endParaRPr lang="en-US" dirty="0" smtClean="0"/>
          </a:p>
          <a:p>
            <a:endParaRPr lang="en-US" dirty="0"/>
          </a:p>
        </p:txBody>
      </p:sp>
      <p:pic>
        <p:nvPicPr>
          <p:cNvPr id="8" name="Picture 7"/>
          <p:cNvPicPr>
            <a:picLocks noChangeAspect="1"/>
          </p:cNvPicPr>
          <p:nvPr/>
        </p:nvPicPr>
        <p:blipFill>
          <a:blip r:embed="rId2"/>
          <a:stretch>
            <a:fillRect/>
          </a:stretch>
        </p:blipFill>
        <p:spPr>
          <a:xfrm>
            <a:off x="3049077" y="4314306"/>
            <a:ext cx="7995669" cy="1908644"/>
          </a:xfrm>
          <a:prstGeom prst="rect">
            <a:avLst/>
          </a:prstGeom>
        </p:spPr>
      </p:pic>
    </p:spTree>
    <p:extLst>
      <p:ext uri="{BB962C8B-B14F-4D97-AF65-F5344CB8AC3E}">
        <p14:creationId xmlns:p14="http://schemas.microsoft.com/office/powerpoint/2010/main" val="21581729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3591807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ctrTitle"/>
          </p:nvPr>
        </p:nvSpPr>
        <p:spPr/>
        <p:txBody>
          <a:bodyPr>
            <a:normAutofit/>
          </a:bodyPr>
          <a:lstStyle/>
          <a:p>
            <a:r>
              <a:rPr lang="en-US" sz="4000" dirty="0" smtClean="0">
                <a:latin typeface="+mn-lt"/>
              </a:rPr>
              <a:t>A&amp;A Computer Properties and </a:t>
            </a:r>
            <a:r>
              <a:rPr lang="en-US" sz="4000" dirty="0" err="1" smtClean="0">
                <a:latin typeface="+mn-lt"/>
              </a:rPr>
              <a:t>Keyfiles</a:t>
            </a:r>
            <a:endParaRPr lang="en-US" sz="4000" dirty="0">
              <a:latin typeface="+mn-lt"/>
            </a:endParaRPr>
          </a:p>
        </p:txBody>
      </p:sp>
      <p:sp>
        <p:nvSpPr>
          <p:cNvPr id="4" name="Subtitle 3"/>
          <p:cNvSpPr>
            <a:spLocks noGrp="1"/>
          </p:cNvSpPr>
          <p:nvPr>
            <p:ph type="subTitle" idx="1"/>
          </p:nvPr>
        </p:nvSpPr>
        <p:spPr/>
        <p:txBody>
          <a:bodyPr/>
          <a:lstStyle/>
          <a:p>
            <a:endParaRPr lang="en-US"/>
          </a:p>
        </p:txBody>
      </p:sp>
      <p:sp>
        <p:nvSpPr>
          <p:cNvPr id="3" name="Slide Number Placeholder 2"/>
          <p:cNvSpPr>
            <a:spLocks noGrp="1"/>
          </p:cNvSpPr>
          <p:nvPr>
            <p:ph type="sldNum" sz="quarter" idx="12"/>
          </p:nvPr>
        </p:nvSpPr>
        <p:spPr/>
        <p:txBody>
          <a:bodyPr/>
          <a:lstStyle/>
          <a:p>
            <a:fld id="{A4724623-81CE-41D9-86F3-D6F13C67CB2C}" type="slidenum">
              <a:rPr lang="en-US" smtClean="0"/>
              <a:pPr/>
              <a:t>14</a:t>
            </a:fld>
            <a:endParaRPr lang="en-US"/>
          </a:p>
        </p:txBody>
      </p:sp>
    </p:spTree>
    <p:extLst>
      <p:ext uri="{BB962C8B-B14F-4D97-AF65-F5344CB8AC3E}">
        <p14:creationId xmlns:p14="http://schemas.microsoft.com/office/powerpoint/2010/main" val="7689953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Bigfix</a:t>
            </a:r>
            <a:r>
              <a:rPr lang="en-US" dirty="0" smtClean="0"/>
              <a:t> Computer Groups and Properties</a:t>
            </a:r>
            <a:endParaRPr lang="en-US" dirty="0"/>
          </a:p>
        </p:txBody>
      </p:sp>
      <p:sp>
        <p:nvSpPr>
          <p:cNvPr id="3" name="Content Placeholder 2"/>
          <p:cNvSpPr>
            <a:spLocks noGrp="1"/>
          </p:cNvSpPr>
          <p:nvPr>
            <p:ph idx="1"/>
          </p:nvPr>
        </p:nvSpPr>
        <p:spPr/>
        <p:txBody>
          <a:bodyPr/>
          <a:lstStyle/>
          <a:p>
            <a:r>
              <a:rPr lang="en-US" dirty="0"/>
              <a:t>DOI requires all bureaus to begin the transition from the use of </a:t>
            </a:r>
            <a:r>
              <a:rPr lang="en-US" u="sng" dirty="0"/>
              <a:t>dynamic computer groups</a:t>
            </a:r>
            <a:r>
              <a:rPr lang="en-US" dirty="0"/>
              <a:t> to the use of </a:t>
            </a:r>
            <a:r>
              <a:rPr lang="en-US" u="sng" dirty="0"/>
              <a:t>computer properties</a:t>
            </a:r>
            <a:r>
              <a:rPr lang="en-US" dirty="0"/>
              <a:t> as the means to organize systems for reporting and management</a:t>
            </a:r>
            <a:r>
              <a:rPr lang="en-US" dirty="0" smtClean="0"/>
              <a:t>. </a:t>
            </a:r>
            <a:r>
              <a:rPr lang="en-US" dirty="0"/>
              <a:t>Groups are very resource-intensive method to organize systems.</a:t>
            </a:r>
            <a:endParaRPr lang="en-US" dirty="0" smtClean="0"/>
          </a:p>
          <a:p>
            <a:r>
              <a:rPr lang="en-US" dirty="0"/>
              <a:t> Each time a system reports to </a:t>
            </a:r>
            <a:r>
              <a:rPr lang="en-US" dirty="0" err="1"/>
              <a:t>Bigfix</a:t>
            </a:r>
            <a:r>
              <a:rPr lang="en-US" dirty="0"/>
              <a:t>, up to 4 times an hour, the system must evaluate each group membership rule to determine if it should join.  The use of properties greatly reduces the resources needed to identify systems as the information is stored as part of each computer record.  </a:t>
            </a:r>
            <a:endParaRPr lang="en-US" dirty="0" smtClean="0"/>
          </a:p>
          <a:p>
            <a:r>
              <a:rPr lang="en-US" dirty="0" smtClean="0"/>
              <a:t>These </a:t>
            </a:r>
            <a:r>
              <a:rPr lang="en-US" dirty="0"/>
              <a:t>groups are used to define management permissions as well as for A&amp;A reporting and other reporting needs. </a:t>
            </a:r>
          </a:p>
        </p:txBody>
      </p:sp>
    </p:spTree>
    <p:extLst>
      <p:ext uri="{BB962C8B-B14F-4D97-AF65-F5344CB8AC3E}">
        <p14:creationId xmlns:p14="http://schemas.microsoft.com/office/powerpoint/2010/main" val="33753816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Keyfiles</a:t>
            </a:r>
            <a:r>
              <a:rPr lang="en-US" dirty="0" smtClean="0"/>
              <a:t> and A&amp;A Properties</a:t>
            </a:r>
            <a:endParaRPr lang="en-US" dirty="0"/>
          </a:p>
        </p:txBody>
      </p:sp>
      <p:sp>
        <p:nvSpPr>
          <p:cNvPr id="3" name="Content Placeholder 2"/>
          <p:cNvSpPr>
            <a:spLocks noGrp="1"/>
          </p:cNvSpPr>
          <p:nvPr>
            <p:ph idx="1"/>
          </p:nvPr>
        </p:nvSpPr>
        <p:spPr/>
        <p:txBody>
          <a:bodyPr/>
          <a:lstStyle/>
          <a:p>
            <a:r>
              <a:rPr lang="en-US" dirty="0"/>
              <a:t>To ensure the accuracy of computer properties, it is vital that each site review and ensure the required </a:t>
            </a:r>
            <a:r>
              <a:rPr lang="en-US" dirty="0" err="1"/>
              <a:t>keyfiles</a:t>
            </a:r>
            <a:r>
              <a:rPr lang="en-US" dirty="0"/>
              <a:t> are implemented correctly on all systems.  </a:t>
            </a:r>
            <a:endParaRPr lang="en-US" dirty="0" smtClean="0"/>
          </a:p>
          <a:p>
            <a:r>
              <a:rPr lang="en-US" dirty="0" smtClean="0"/>
              <a:t>Beginning </a:t>
            </a:r>
            <a:r>
              <a:rPr lang="en-US" dirty="0"/>
              <a:t>in </a:t>
            </a:r>
            <a:r>
              <a:rPr lang="en-US" dirty="0" smtClean="0"/>
              <a:t>December 2016, a </a:t>
            </a:r>
            <a:r>
              <a:rPr lang="en-US" dirty="0"/>
              <a:t>USGS-wide </a:t>
            </a:r>
            <a:r>
              <a:rPr lang="en-US" dirty="0" smtClean="0"/>
              <a:t>action began to </a:t>
            </a:r>
            <a:r>
              <a:rPr lang="en-US" dirty="0"/>
              <a:t>populate or update properties values in </a:t>
            </a:r>
            <a:r>
              <a:rPr lang="en-US" dirty="0" err="1" smtClean="0"/>
              <a:t>Bigfix</a:t>
            </a:r>
            <a:r>
              <a:rPr lang="en-US" dirty="0" smtClean="0"/>
              <a:t> by evaluating the </a:t>
            </a:r>
            <a:r>
              <a:rPr lang="en-US" dirty="0" err="1"/>
              <a:t>keyfiles</a:t>
            </a:r>
            <a:r>
              <a:rPr lang="en-US" dirty="0"/>
              <a:t> once a day on all systems. </a:t>
            </a:r>
            <a:endParaRPr lang="en-US" dirty="0" smtClean="0"/>
          </a:p>
          <a:p>
            <a:r>
              <a:rPr lang="en-US" dirty="0" smtClean="0"/>
              <a:t>The analysis can detect duplicate conflicting </a:t>
            </a:r>
            <a:r>
              <a:rPr lang="en-US" dirty="0" err="1" smtClean="0"/>
              <a:t>keyfiles</a:t>
            </a:r>
            <a:r>
              <a:rPr lang="en-US" dirty="0" smtClean="0"/>
              <a:t> as well as the absence of a required </a:t>
            </a:r>
            <a:r>
              <a:rPr lang="en-US" dirty="0" err="1" smtClean="0"/>
              <a:t>keyfile</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647119274"/>
              </p:ext>
            </p:extLst>
          </p:nvPr>
        </p:nvGraphicFramePr>
        <p:xfrm>
          <a:off x="2589212" y="4676998"/>
          <a:ext cx="8915400" cy="1630680"/>
        </p:xfrm>
        <a:graphic>
          <a:graphicData uri="http://schemas.openxmlformats.org/drawingml/2006/table">
            <a:tbl>
              <a:tblPr/>
              <a:tblGrid>
                <a:gridCol w="4457700"/>
                <a:gridCol w="4457700"/>
              </a:tblGrid>
              <a:tr h="0">
                <a:tc>
                  <a:txBody>
                    <a:bodyPr/>
                    <a:lstStyle/>
                    <a:p>
                      <a:pPr algn="ctr" rtl="0" fontAlgn="t">
                        <a:spcBef>
                          <a:spcPts val="0"/>
                        </a:spcBef>
                        <a:spcAft>
                          <a:spcPts val="0"/>
                        </a:spcAft>
                      </a:pPr>
                      <a:r>
                        <a:rPr lang="en-US" b="1" dirty="0" err="1">
                          <a:solidFill>
                            <a:schemeClr val="bg1"/>
                          </a:solidFill>
                          <a:effectLst/>
                          <a:latin typeface="arial" panose="020B0604020202020204" pitchFamily="34" charset="0"/>
                        </a:rPr>
                        <a:t>Keyfile</a:t>
                      </a:r>
                      <a:r>
                        <a:rPr lang="en-US" b="1" dirty="0">
                          <a:solidFill>
                            <a:schemeClr val="bg1"/>
                          </a:solidFill>
                          <a:effectLst/>
                          <a:latin typeface="arial" panose="020B0604020202020204" pitchFamily="34" charset="0"/>
                        </a:rPr>
                        <a:t> </a:t>
                      </a:r>
                      <a:endParaRPr lang="en-US" dirty="0">
                        <a:solidFill>
                          <a:schemeClr val="bg1"/>
                        </a:solidFill>
                        <a:effectLst/>
                        <a:latin typeface="arial" panose="020B0604020202020204" pitchFamily="34" charset="0"/>
                      </a:endParaRPr>
                    </a:p>
                  </a:txBody>
                  <a:tcPr marL="66675" marR="66675" marT="66675" marB="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lumMod val="25000"/>
                      </a:schemeClr>
                    </a:solidFill>
                  </a:tcPr>
                </a:tc>
                <a:tc>
                  <a:txBody>
                    <a:bodyPr/>
                    <a:lstStyle/>
                    <a:p>
                      <a:pPr algn="ctr" rtl="0" fontAlgn="t">
                        <a:spcBef>
                          <a:spcPts val="0"/>
                        </a:spcBef>
                        <a:spcAft>
                          <a:spcPts val="0"/>
                        </a:spcAft>
                      </a:pPr>
                      <a:r>
                        <a:rPr lang="en-US" b="1" dirty="0" err="1">
                          <a:solidFill>
                            <a:schemeClr val="bg1"/>
                          </a:solidFill>
                          <a:effectLst/>
                          <a:latin typeface="arial" panose="020B0604020202020204" pitchFamily="34" charset="0"/>
                        </a:rPr>
                        <a:t>Bigfix</a:t>
                      </a:r>
                      <a:r>
                        <a:rPr lang="en-US" b="1" dirty="0">
                          <a:solidFill>
                            <a:schemeClr val="bg1"/>
                          </a:solidFill>
                          <a:effectLst/>
                          <a:latin typeface="arial" panose="020B0604020202020204" pitchFamily="34" charset="0"/>
                        </a:rPr>
                        <a:t> Computer Property Name</a:t>
                      </a:r>
                      <a:endParaRPr lang="en-US" dirty="0">
                        <a:solidFill>
                          <a:schemeClr val="bg1"/>
                        </a:solidFill>
                        <a:effectLst/>
                        <a:latin typeface="arial" panose="020B0604020202020204" pitchFamily="34" charset="0"/>
                      </a:endParaRPr>
                    </a:p>
                  </a:txBody>
                  <a:tcPr marL="66675" marR="66675" marT="66675" marB="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2">
                        <a:lumMod val="25000"/>
                      </a:schemeClr>
                    </a:solidFill>
                  </a:tcPr>
                </a:tc>
              </a:tr>
              <a:tr h="0">
                <a:tc>
                  <a:txBody>
                    <a:bodyPr/>
                    <a:lstStyle/>
                    <a:p>
                      <a:pPr rtl="0" fontAlgn="t">
                        <a:spcBef>
                          <a:spcPts val="0"/>
                        </a:spcBef>
                        <a:spcAft>
                          <a:spcPts val="0"/>
                        </a:spcAft>
                      </a:pPr>
                      <a:r>
                        <a:rPr lang="en-US" dirty="0">
                          <a:effectLst/>
                          <a:latin typeface="arial" panose="020B0604020202020204" pitchFamily="34" charset="0"/>
                        </a:rPr>
                        <a:t>Bureau</a:t>
                      </a:r>
                    </a:p>
                  </a:txBody>
                  <a:tcPr marL="66675" marR="66675" marT="66675" marB="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a:effectLst/>
                          <a:latin typeface="arial" panose="020B0604020202020204" pitchFamily="34" charset="0"/>
                        </a:rPr>
                        <a:t>Bureau</a:t>
                      </a:r>
                    </a:p>
                  </a:txBody>
                  <a:tcPr marL="66675" marR="66675" marT="66675" marB="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r>
              <a:tr h="0">
                <a:tc>
                  <a:txBody>
                    <a:bodyPr/>
                    <a:lstStyle/>
                    <a:p>
                      <a:pPr rtl="0" fontAlgn="t">
                        <a:spcBef>
                          <a:spcPts val="0"/>
                        </a:spcBef>
                        <a:spcAft>
                          <a:spcPts val="0"/>
                        </a:spcAft>
                      </a:pPr>
                      <a:r>
                        <a:rPr lang="en-US" dirty="0">
                          <a:effectLst/>
                          <a:latin typeface="arial" panose="020B0604020202020204" pitchFamily="34" charset="0"/>
                        </a:rPr>
                        <a:t>System</a:t>
                      </a:r>
                    </a:p>
                  </a:txBody>
                  <a:tcPr marL="66675" marR="66675" marT="66675" marB="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a:effectLst/>
                          <a:latin typeface="arial" panose="020B0604020202020204" pitchFamily="34" charset="0"/>
                        </a:rPr>
                        <a:t>AA-System</a:t>
                      </a:r>
                    </a:p>
                  </a:txBody>
                  <a:tcPr marL="66675" marR="66675" marT="66675" marB="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r>
              <a:tr h="0">
                <a:tc>
                  <a:txBody>
                    <a:bodyPr/>
                    <a:lstStyle/>
                    <a:p>
                      <a:pPr rtl="0" fontAlgn="t">
                        <a:spcBef>
                          <a:spcPts val="0"/>
                        </a:spcBef>
                        <a:spcAft>
                          <a:spcPts val="0"/>
                        </a:spcAft>
                      </a:pPr>
                      <a:r>
                        <a:rPr lang="en-US">
                          <a:effectLst/>
                          <a:latin typeface="arial" panose="020B0604020202020204" pitchFamily="34" charset="0"/>
                        </a:rPr>
                        <a:t>Asset</a:t>
                      </a:r>
                    </a:p>
                  </a:txBody>
                  <a:tcPr marL="66675" marR="66675" marT="66675" marB="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dirty="0">
                          <a:effectLst/>
                          <a:latin typeface="arial" panose="020B0604020202020204" pitchFamily="34" charset="0"/>
                        </a:rPr>
                        <a:t>AA-Child</a:t>
                      </a:r>
                    </a:p>
                  </a:txBody>
                  <a:tcPr marL="66675" marR="66675" marT="66675" marB="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0742631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Ensuring Accurate </a:t>
            </a:r>
            <a:r>
              <a:rPr lang="en-US" dirty="0" err="1" smtClean="0"/>
              <a:t>Keyfiles</a:t>
            </a:r>
            <a:r>
              <a:rPr lang="en-US" dirty="0" smtClean="0"/>
              <a:t> on Clients</a:t>
            </a:r>
            <a:endParaRPr lang="en-US" dirty="0"/>
          </a:p>
        </p:txBody>
      </p:sp>
      <p:sp>
        <p:nvSpPr>
          <p:cNvPr id="3" name="Content Placeholder 2"/>
          <p:cNvSpPr>
            <a:spLocks noGrp="1"/>
          </p:cNvSpPr>
          <p:nvPr>
            <p:ph idx="1"/>
          </p:nvPr>
        </p:nvSpPr>
        <p:spPr/>
        <p:txBody>
          <a:bodyPr/>
          <a:lstStyle/>
          <a:p>
            <a:r>
              <a:rPr lang="en-US" dirty="0"/>
              <a:t>Please refer to the </a:t>
            </a:r>
            <a:r>
              <a:rPr lang="en-US" u="sng" dirty="0" err="1">
                <a:hlinkClick r:id="rId2"/>
              </a:rPr>
              <a:t>Bigfix</a:t>
            </a:r>
            <a:r>
              <a:rPr lang="en-US" u="sng" dirty="0">
                <a:hlinkClick r:id="rId2"/>
              </a:rPr>
              <a:t> Master </a:t>
            </a:r>
            <a:r>
              <a:rPr lang="en-US" u="sng" dirty="0" err="1">
                <a:hlinkClick r:id="rId2"/>
              </a:rPr>
              <a:t>Keyfiles</a:t>
            </a:r>
            <a:r>
              <a:rPr lang="en-US" u="sng" dirty="0">
                <a:hlinkClick r:id="rId2"/>
              </a:rPr>
              <a:t> List</a:t>
            </a:r>
            <a:r>
              <a:rPr lang="en-US" dirty="0"/>
              <a:t> for </a:t>
            </a:r>
            <a:r>
              <a:rPr lang="en-US" dirty="0" smtClean="0"/>
              <a:t>current information </a:t>
            </a:r>
            <a:r>
              <a:rPr lang="en-US" dirty="0"/>
              <a:t>about the naming standard for </a:t>
            </a:r>
            <a:r>
              <a:rPr lang="en-US" dirty="0" err="1" smtClean="0"/>
              <a:t>keyfiles</a:t>
            </a:r>
            <a:r>
              <a:rPr lang="en-US" dirty="0"/>
              <a:t>.</a:t>
            </a:r>
            <a:endParaRPr lang="en-US" dirty="0" smtClean="0"/>
          </a:p>
          <a:p>
            <a:r>
              <a:rPr lang="en-US" dirty="0" smtClean="0"/>
              <a:t>For Windows clients, sites can use GPO’s </a:t>
            </a:r>
            <a:r>
              <a:rPr lang="en-US" dirty="0"/>
              <a:t>and/or SCCM configuration </a:t>
            </a:r>
            <a:r>
              <a:rPr lang="en-US" dirty="0" smtClean="0"/>
              <a:t>baselines following the guidance at the </a:t>
            </a:r>
            <a:r>
              <a:rPr lang="en-US" u="sng" dirty="0">
                <a:hlinkClick r:id="rId3"/>
              </a:rPr>
              <a:t>Creating a Managed IEM </a:t>
            </a:r>
            <a:r>
              <a:rPr lang="en-US" u="sng" dirty="0" err="1">
                <a:hlinkClick r:id="rId3"/>
              </a:rPr>
              <a:t>Keyfile</a:t>
            </a:r>
            <a:r>
              <a:rPr lang="en-US" u="sng" dirty="0">
                <a:hlinkClick r:id="rId3"/>
              </a:rPr>
              <a:t> Baseline</a:t>
            </a:r>
            <a:r>
              <a:rPr lang="en-US" dirty="0"/>
              <a:t> </a:t>
            </a:r>
            <a:r>
              <a:rPr lang="en-US" dirty="0" smtClean="0"/>
              <a:t>page.</a:t>
            </a:r>
          </a:p>
          <a:p>
            <a:r>
              <a:rPr lang="en-US" dirty="0" smtClean="0"/>
              <a:t>For non-Windows clients, the </a:t>
            </a:r>
            <a:r>
              <a:rPr lang="en-US" dirty="0" err="1" smtClean="0"/>
              <a:t>Bigfix</a:t>
            </a:r>
            <a:r>
              <a:rPr lang="en-US" dirty="0" smtClean="0"/>
              <a:t> console offers </a:t>
            </a:r>
            <a:r>
              <a:rPr lang="en-US" dirty="0" err="1" smtClean="0"/>
              <a:t>fixlets</a:t>
            </a:r>
            <a:r>
              <a:rPr lang="en-US" dirty="0" smtClean="0"/>
              <a:t> to help manage </a:t>
            </a:r>
            <a:r>
              <a:rPr lang="en-US" dirty="0" err="1" smtClean="0"/>
              <a:t>keyfiles</a:t>
            </a:r>
            <a:r>
              <a:rPr lang="en-US" dirty="0" smtClean="0"/>
              <a:t>.  </a:t>
            </a:r>
            <a:endParaRPr lang="en-US" dirty="0"/>
          </a:p>
          <a:p>
            <a:pPr lvl="1"/>
            <a:r>
              <a:rPr lang="en-US" b="1" dirty="0"/>
              <a:t>DOI-Wide: Create and Deploy key </a:t>
            </a:r>
            <a:r>
              <a:rPr lang="en-US" b="1" dirty="0" smtClean="0"/>
              <a:t>File </a:t>
            </a:r>
            <a:r>
              <a:rPr lang="en-US" dirty="0" smtClean="0"/>
              <a:t>– Creates one </a:t>
            </a:r>
            <a:r>
              <a:rPr lang="en-US" dirty="0" err="1" smtClean="0"/>
              <a:t>keyfile</a:t>
            </a:r>
            <a:r>
              <a:rPr lang="en-US" dirty="0" smtClean="0"/>
              <a:t> with the filename specified</a:t>
            </a:r>
          </a:p>
          <a:p>
            <a:pPr lvl="1"/>
            <a:r>
              <a:rPr lang="en-US" b="1" dirty="0" err="1"/>
              <a:t>DOI-Wide:DELETE</a:t>
            </a:r>
            <a:r>
              <a:rPr lang="en-US" b="1" dirty="0"/>
              <a:t> key </a:t>
            </a:r>
            <a:r>
              <a:rPr lang="en-US" b="1" dirty="0" smtClean="0"/>
              <a:t>File </a:t>
            </a:r>
            <a:r>
              <a:rPr lang="en-US" dirty="0" smtClean="0"/>
              <a:t>– Deletes one </a:t>
            </a:r>
            <a:r>
              <a:rPr lang="en-US" dirty="0" err="1" smtClean="0"/>
              <a:t>keyfile</a:t>
            </a:r>
            <a:r>
              <a:rPr lang="en-US" dirty="0" smtClean="0"/>
              <a:t> with the filename specified</a:t>
            </a:r>
            <a:endParaRPr lang="en-US" dirty="0"/>
          </a:p>
        </p:txBody>
      </p:sp>
    </p:spTree>
    <p:extLst>
      <p:ext uri="{BB962C8B-B14F-4D97-AF65-F5344CB8AC3E}">
        <p14:creationId xmlns:p14="http://schemas.microsoft.com/office/powerpoint/2010/main" val="37351452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519417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ctrTitle"/>
          </p:nvPr>
        </p:nvSpPr>
        <p:spPr/>
        <p:txBody>
          <a:bodyPr>
            <a:normAutofit/>
          </a:bodyPr>
          <a:lstStyle/>
          <a:p>
            <a:r>
              <a:rPr lang="en-US" sz="4000" dirty="0" smtClean="0">
                <a:latin typeface="+mn-lt"/>
              </a:rPr>
              <a:t>Computer </a:t>
            </a:r>
            <a:r>
              <a:rPr lang="en-US" sz="4000" dirty="0" smtClean="0">
                <a:latin typeface="+mn-lt"/>
              </a:rPr>
              <a:t>Properties </a:t>
            </a:r>
            <a:r>
              <a:rPr lang="en-US" sz="4000" dirty="0" smtClean="0">
                <a:latin typeface="+mn-lt"/>
              </a:rPr>
              <a:t>to Manage Reboot and Java Update Policy Exceptions</a:t>
            </a:r>
            <a:endParaRPr lang="en-US" sz="4000" dirty="0">
              <a:latin typeface="+mn-lt"/>
            </a:endParaRPr>
          </a:p>
        </p:txBody>
      </p:sp>
      <p:sp>
        <p:nvSpPr>
          <p:cNvPr id="4" name="Subtitle 3"/>
          <p:cNvSpPr>
            <a:spLocks noGrp="1"/>
          </p:cNvSpPr>
          <p:nvPr>
            <p:ph type="subTitle" idx="1"/>
          </p:nvPr>
        </p:nvSpPr>
        <p:spPr/>
        <p:txBody>
          <a:bodyPr/>
          <a:lstStyle/>
          <a:p>
            <a:endParaRPr lang="en-US"/>
          </a:p>
        </p:txBody>
      </p:sp>
      <p:sp>
        <p:nvSpPr>
          <p:cNvPr id="3" name="Slide Number Placeholder 2"/>
          <p:cNvSpPr>
            <a:spLocks noGrp="1"/>
          </p:cNvSpPr>
          <p:nvPr>
            <p:ph type="sldNum" sz="quarter" idx="12"/>
          </p:nvPr>
        </p:nvSpPr>
        <p:spPr/>
        <p:txBody>
          <a:bodyPr/>
          <a:lstStyle/>
          <a:p>
            <a:fld id="{A4724623-81CE-41D9-86F3-D6F13C67CB2C}" type="slidenum">
              <a:rPr lang="en-US" smtClean="0"/>
              <a:pPr/>
              <a:t>19</a:t>
            </a:fld>
            <a:endParaRPr lang="en-US"/>
          </a:p>
        </p:txBody>
      </p:sp>
    </p:spTree>
    <p:extLst>
      <p:ext uri="{BB962C8B-B14F-4D97-AF65-F5344CB8AC3E}">
        <p14:creationId xmlns:p14="http://schemas.microsoft.com/office/powerpoint/2010/main" val="18305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a:t>
            </a:r>
            <a:endParaRPr lang="en-US" dirty="0"/>
          </a:p>
        </p:txBody>
      </p:sp>
      <p:sp>
        <p:nvSpPr>
          <p:cNvPr id="3" name="Content Placeholder 2"/>
          <p:cNvSpPr>
            <a:spLocks noGrp="1"/>
          </p:cNvSpPr>
          <p:nvPr>
            <p:ph idx="1"/>
          </p:nvPr>
        </p:nvSpPr>
        <p:spPr/>
        <p:txBody>
          <a:bodyPr>
            <a:normAutofit/>
          </a:bodyPr>
          <a:lstStyle/>
          <a:p>
            <a:r>
              <a:rPr lang="en-US" dirty="0" err="1" smtClean="0"/>
              <a:t>Bigfix</a:t>
            </a:r>
            <a:r>
              <a:rPr lang="en-US" dirty="0" smtClean="0"/>
              <a:t> platform </a:t>
            </a:r>
            <a:r>
              <a:rPr lang="en-US" dirty="0" smtClean="0"/>
              <a:t>basics</a:t>
            </a:r>
          </a:p>
          <a:p>
            <a:r>
              <a:rPr lang="en-US" dirty="0"/>
              <a:t>Upgrading clients to 9.2.9.36 using the console </a:t>
            </a:r>
            <a:r>
              <a:rPr lang="en-US" dirty="0" err="1"/>
              <a:t>fixlets</a:t>
            </a:r>
            <a:endParaRPr lang="en-US" dirty="0"/>
          </a:p>
          <a:p>
            <a:r>
              <a:rPr lang="en-US" dirty="0" err="1" smtClean="0"/>
              <a:t>Bigfix</a:t>
            </a:r>
            <a:r>
              <a:rPr lang="en-US" dirty="0" smtClean="0"/>
              <a:t> </a:t>
            </a:r>
            <a:r>
              <a:rPr lang="en-US" dirty="0"/>
              <a:t>computer A&amp;A properties and </a:t>
            </a:r>
            <a:r>
              <a:rPr lang="en-US" dirty="0" err="1"/>
              <a:t>keyfiles</a:t>
            </a:r>
            <a:endParaRPr lang="en-US" dirty="0"/>
          </a:p>
          <a:p>
            <a:r>
              <a:rPr lang="en-US" dirty="0"/>
              <a:t>Utilizing computer properties to manage the reboot and Java update policies on clients</a:t>
            </a:r>
          </a:p>
          <a:p>
            <a:r>
              <a:rPr lang="en-US" dirty="0" err="1" smtClean="0"/>
              <a:t>Bigfix</a:t>
            </a:r>
            <a:r>
              <a:rPr lang="en-US" dirty="0" smtClean="0"/>
              <a:t> </a:t>
            </a:r>
            <a:r>
              <a:rPr lang="en-US" dirty="0" smtClean="0"/>
              <a:t>web reports </a:t>
            </a:r>
            <a:r>
              <a:rPr lang="en-US" dirty="0" smtClean="0"/>
              <a:t>demo basics</a:t>
            </a:r>
            <a:endParaRPr lang="en-US" dirty="0" smtClean="0"/>
          </a:p>
          <a:p>
            <a:r>
              <a:rPr lang="en-US" dirty="0" smtClean="0"/>
              <a:t>Customizing </a:t>
            </a:r>
            <a:r>
              <a:rPr lang="en-US" dirty="0" err="1" smtClean="0"/>
              <a:t>Bigfix</a:t>
            </a:r>
            <a:r>
              <a:rPr lang="en-US" dirty="0" smtClean="0"/>
              <a:t> web reports and using USGS custom reports</a:t>
            </a:r>
          </a:p>
          <a:p>
            <a:endParaRPr lang="en-US" dirty="0"/>
          </a:p>
        </p:txBody>
      </p:sp>
    </p:spTree>
    <p:extLst>
      <p:ext uri="{BB962C8B-B14F-4D97-AF65-F5344CB8AC3E}">
        <p14:creationId xmlns:p14="http://schemas.microsoft.com/office/powerpoint/2010/main" val="13956970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a:bodyPr>
          <a:lstStyle/>
          <a:p>
            <a:r>
              <a:rPr lang="en-US" dirty="0"/>
              <a:t>The </a:t>
            </a:r>
            <a:r>
              <a:rPr lang="en-US" dirty="0" smtClean="0"/>
              <a:t>USGS </a:t>
            </a:r>
            <a:r>
              <a:rPr lang="en-US" dirty="0" err="1" smtClean="0"/>
              <a:t>BigFix</a:t>
            </a:r>
            <a:r>
              <a:rPr lang="en-US" dirty="0" smtClean="0"/>
              <a:t> </a:t>
            </a:r>
            <a:r>
              <a:rPr lang="en-US" dirty="0"/>
              <a:t>team has been managing the Reboot/No Reboot and Java exceptions using manual entry of systems from SCCM and Google sheets </a:t>
            </a:r>
            <a:r>
              <a:rPr lang="en-US" dirty="0" smtClean="0"/>
              <a:t>data into computer groups in </a:t>
            </a:r>
            <a:r>
              <a:rPr lang="en-US" dirty="0" err="1" smtClean="0"/>
              <a:t>Bigfix</a:t>
            </a:r>
            <a:r>
              <a:rPr lang="en-US" dirty="0" smtClean="0"/>
              <a:t>. </a:t>
            </a:r>
            <a:r>
              <a:rPr lang="en-US" dirty="0"/>
              <a:t> </a:t>
            </a:r>
            <a:endParaRPr lang="en-US" dirty="0" smtClean="0"/>
          </a:p>
          <a:p>
            <a:r>
              <a:rPr lang="en-US" dirty="0" smtClean="0"/>
              <a:t>This </a:t>
            </a:r>
            <a:r>
              <a:rPr lang="en-US" dirty="0"/>
              <a:t>can be incomplete and lead to inaccuracies regarding </a:t>
            </a:r>
            <a:r>
              <a:rPr lang="en-US" dirty="0" err="1"/>
              <a:t>Bigfix</a:t>
            </a:r>
            <a:r>
              <a:rPr lang="en-US" dirty="0"/>
              <a:t> actions.  </a:t>
            </a:r>
            <a:endParaRPr lang="en-US" dirty="0" smtClean="0"/>
          </a:p>
          <a:p>
            <a:r>
              <a:rPr lang="en-US" dirty="0" smtClean="0"/>
              <a:t>The </a:t>
            </a:r>
            <a:r>
              <a:rPr lang="en-US" dirty="0"/>
              <a:t>USGS </a:t>
            </a:r>
            <a:r>
              <a:rPr lang="en-US" dirty="0" err="1"/>
              <a:t>Bigfix</a:t>
            </a:r>
            <a:r>
              <a:rPr lang="en-US" dirty="0"/>
              <a:t> team working with DOI </a:t>
            </a:r>
            <a:r>
              <a:rPr lang="en-US" dirty="0" err="1"/>
              <a:t>Bigfix</a:t>
            </a:r>
            <a:r>
              <a:rPr lang="en-US" dirty="0"/>
              <a:t> team staff have created computer properties that can be leveraged by local site administrators to set exceptions to some important default policies.  </a:t>
            </a:r>
            <a:endParaRPr lang="en-US" dirty="0" smtClean="0"/>
          </a:p>
          <a:p>
            <a:r>
              <a:rPr lang="en-US" dirty="0" smtClean="0"/>
              <a:t>These </a:t>
            </a:r>
            <a:r>
              <a:rPr lang="en-US" dirty="0"/>
              <a:t>include not forcing restarts after patching or ensure Java updates are not install on certain systems</a:t>
            </a:r>
            <a:r>
              <a:rPr lang="en-US" dirty="0" smtClean="0"/>
              <a:t>.</a:t>
            </a:r>
          </a:p>
          <a:p>
            <a:r>
              <a:rPr lang="en-US" dirty="0" smtClean="0"/>
              <a:t>There is also an </a:t>
            </a:r>
            <a:r>
              <a:rPr lang="en-US" dirty="0" err="1"/>
              <a:t>ePatching</a:t>
            </a:r>
            <a:r>
              <a:rPr lang="en-US" dirty="0"/>
              <a:t> exception property, but it’s use will be strictly monitored since any exception to </a:t>
            </a:r>
            <a:r>
              <a:rPr lang="en-US" dirty="0" err="1"/>
              <a:t>ePatching</a:t>
            </a:r>
            <a:r>
              <a:rPr lang="en-US" dirty="0"/>
              <a:t> processes must be approved by the IT Security Office.  </a:t>
            </a:r>
            <a:endParaRPr lang="en-US" dirty="0"/>
          </a:p>
        </p:txBody>
      </p:sp>
    </p:spTree>
    <p:extLst>
      <p:ext uri="{BB962C8B-B14F-4D97-AF65-F5344CB8AC3E}">
        <p14:creationId xmlns:p14="http://schemas.microsoft.com/office/powerpoint/2010/main" val="26145196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Bigfix</a:t>
            </a:r>
            <a:r>
              <a:rPr lang="en-US" dirty="0" smtClean="0"/>
              <a:t> Exception Properties </a:t>
            </a:r>
            <a:endParaRPr lang="en-US" dirty="0"/>
          </a:p>
        </p:txBody>
      </p:sp>
      <p:sp>
        <p:nvSpPr>
          <p:cNvPr id="3" name="Content Placeholder 2"/>
          <p:cNvSpPr>
            <a:spLocks noGrp="1"/>
          </p:cNvSpPr>
          <p:nvPr>
            <p:ph idx="1"/>
          </p:nvPr>
        </p:nvSpPr>
        <p:spPr/>
        <p:txBody>
          <a:bodyPr/>
          <a:lstStyle/>
          <a:p>
            <a:pPr>
              <a:buFont typeface="+mj-lt"/>
              <a:buAutoNum type="arabicPeriod"/>
            </a:pPr>
            <a:r>
              <a:rPr lang="en-US" b="1" dirty="0"/>
              <a:t>Client Reboot Exceptions</a:t>
            </a:r>
            <a:r>
              <a:rPr lang="en-US" dirty="0"/>
              <a:t>	- If set ‘True’, the client will be exempt from reboot</a:t>
            </a:r>
          </a:p>
          <a:p>
            <a:pPr>
              <a:buFont typeface="+mj-lt"/>
              <a:buAutoNum type="arabicPeriod"/>
            </a:pPr>
            <a:r>
              <a:rPr lang="en-US" b="1" dirty="0"/>
              <a:t>Client Actions Exceptions</a:t>
            </a:r>
            <a:r>
              <a:rPr lang="en-US" dirty="0"/>
              <a:t>	- If set ‘True’, the client will be exempt from </a:t>
            </a:r>
            <a:r>
              <a:rPr lang="en-US" dirty="0" err="1"/>
              <a:t>ePatching</a:t>
            </a:r>
            <a:endParaRPr lang="en-US" dirty="0"/>
          </a:p>
          <a:p>
            <a:pPr>
              <a:buFont typeface="+mj-lt"/>
              <a:buAutoNum type="arabicPeriod"/>
            </a:pPr>
            <a:r>
              <a:rPr lang="en-US" b="1" dirty="0"/>
              <a:t>Client Java Exceptions</a:t>
            </a:r>
            <a:r>
              <a:rPr lang="en-US" dirty="0"/>
              <a:t>	- If set ‘True’, the client will be exempt from Java updates</a:t>
            </a:r>
          </a:p>
          <a:p>
            <a:endParaRPr lang="en-US" dirty="0"/>
          </a:p>
          <a:p>
            <a:pPr marL="0" indent="0">
              <a:buNone/>
            </a:pPr>
            <a:r>
              <a:rPr lang="en-US" dirty="0"/>
              <a:t>These properties have 3 values.</a:t>
            </a:r>
          </a:p>
          <a:p>
            <a:r>
              <a:rPr lang="en-US" b="1" dirty="0" smtClean="0"/>
              <a:t>True</a:t>
            </a:r>
            <a:r>
              <a:rPr lang="en-US" dirty="0"/>
              <a:t>	-  means there </a:t>
            </a:r>
            <a:r>
              <a:rPr lang="en-US" b="1" u="sng" dirty="0"/>
              <a:t>IS</a:t>
            </a:r>
            <a:r>
              <a:rPr lang="en-US" dirty="0"/>
              <a:t> an exception for this client</a:t>
            </a:r>
          </a:p>
          <a:p>
            <a:r>
              <a:rPr lang="en-US" b="1" dirty="0"/>
              <a:t>False</a:t>
            </a:r>
            <a:r>
              <a:rPr lang="en-US" dirty="0"/>
              <a:t>	-  means there is </a:t>
            </a:r>
            <a:r>
              <a:rPr lang="en-US" b="1" u="sng" dirty="0"/>
              <a:t>NO</a:t>
            </a:r>
            <a:r>
              <a:rPr lang="en-US" dirty="0"/>
              <a:t> exception for this client</a:t>
            </a:r>
          </a:p>
          <a:p>
            <a:r>
              <a:rPr lang="en-US" b="1" dirty="0"/>
              <a:t>not </a:t>
            </a:r>
            <a:r>
              <a:rPr lang="en-US" b="1" dirty="0" smtClean="0"/>
              <a:t>set </a:t>
            </a:r>
            <a:r>
              <a:rPr lang="en-US" dirty="0" smtClean="0"/>
              <a:t>-  (Default setting) means </a:t>
            </a:r>
            <a:r>
              <a:rPr lang="en-US" dirty="0"/>
              <a:t>no one has set the property either way, treated as </a:t>
            </a:r>
            <a:r>
              <a:rPr lang="en-US" b="1" dirty="0"/>
              <a:t>False</a:t>
            </a:r>
          </a:p>
        </p:txBody>
      </p:sp>
    </p:spTree>
    <p:extLst>
      <p:ext uri="{BB962C8B-B14F-4D97-AF65-F5344CB8AC3E}">
        <p14:creationId xmlns:p14="http://schemas.microsoft.com/office/powerpoint/2010/main" val="41432907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Bigifx</a:t>
            </a:r>
            <a:r>
              <a:rPr lang="en-US" dirty="0" smtClean="0"/>
              <a:t> </a:t>
            </a:r>
            <a:r>
              <a:rPr lang="en-US" dirty="0" err="1" smtClean="0"/>
              <a:t>Fixlets</a:t>
            </a:r>
            <a:r>
              <a:rPr lang="en-US" dirty="0" smtClean="0"/>
              <a:t> to Manage Exception Properties</a:t>
            </a:r>
            <a:endParaRPr lang="en-US" dirty="0"/>
          </a:p>
        </p:txBody>
      </p:sp>
      <p:sp>
        <p:nvSpPr>
          <p:cNvPr id="3" name="Content Placeholder 2"/>
          <p:cNvSpPr>
            <a:spLocks noGrp="1"/>
          </p:cNvSpPr>
          <p:nvPr>
            <p:ph idx="1"/>
          </p:nvPr>
        </p:nvSpPr>
        <p:spPr>
          <a:xfrm>
            <a:off x="2589212" y="2133600"/>
            <a:ext cx="8915400" cy="3777622"/>
          </a:xfrm>
        </p:spPr>
        <p:txBody>
          <a:bodyPr>
            <a:normAutofit/>
          </a:bodyPr>
          <a:lstStyle/>
          <a:p>
            <a:pPr marL="0" indent="0">
              <a:buNone/>
            </a:pPr>
            <a:r>
              <a:rPr lang="en-US" dirty="0"/>
              <a:t>There are three associate </a:t>
            </a:r>
            <a:r>
              <a:rPr lang="en-US" dirty="0" err="1"/>
              <a:t>Fixlets</a:t>
            </a:r>
            <a:r>
              <a:rPr lang="en-US" dirty="0"/>
              <a:t> to set these properties.</a:t>
            </a:r>
          </a:p>
          <a:p>
            <a:r>
              <a:rPr lang="en-US" dirty="0"/>
              <a:t>DOI-WIDE: Set Client Reboot Exceptions (True or False)</a:t>
            </a:r>
          </a:p>
          <a:p>
            <a:r>
              <a:rPr lang="en-US" dirty="0"/>
              <a:t>DOI-WIDE: Set Client Action Exceptions (True or False)</a:t>
            </a:r>
          </a:p>
          <a:p>
            <a:r>
              <a:rPr lang="en-US" dirty="0"/>
              <a:t>DOI-WIDE: Set Client Java Exceptions (True or False)</a:t>
            </a:r>
          </a:p>
          <a:p>
            <a:pPr marL="0" indent="0">
              <a:buNone/>
            </a:pPr>
            <a:endParaRPr lang="en-US" dirty="0" smtClean="0"/>
          </a:p>
        </p:txBody>
      </p:sp>
      <p:pic>
        <p:nvPicPr>
          <p:cNvPr id="1026" name="Picture 2" descr="https://lh5.googleusercontent.com/zZzyVN8646OvRJQMSP8rR4PWWZsS72eu8_IJ9EL2UGiERwoshAarHA4R4-2o1mYV2bpbblqCqj8Gim2Ao0l_mRnZUbf9p736YqBebzZErIVOB5ogQqFCYmOuhcU04ljZepcxw9Q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25660" y="3746374"/>
            <a:ext cx="4486275" cy="234315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4" name="Rectangle 3"/>
          <p:cNvSpPr/>
          <p:nvPr/>
        </p:nvSpPr>
        <p:spPr>
          <a:xfrm>
            <a:off x="2589212" y="3959505"/>
            <a:ext cx="4836448" cy="1477328"/>
          </a:xfrm>
          <a:prstGeom prst="rect">
            <a:avLst/>
          </a:prstGeom>
        </p:spPr>
        <p:txBody>
          <a:bodyPr wrap="square">
            <a:spAutoFit/>
          </a:bodyPr>
          <a:lstStyle/>
          <a:p>
            <a:r>
              <a:rPr lang="en-US" dirty="0"/>
              <a:t>Each </a:t>
            </a:r>
            <a:r>
              <a:rPr lang="en-US" dirty="0" err="1"/>
              <a:t>Fixlet</a:t>
            </a:r>
            <a:r>
              <a:rPr lang="en-US" dirty="0"/>
              <a:t> has two possible Actions.  </a:t>
            </a:r>
          </a:p>
          <a:p>
            <a:r>
              <a:rPr lang="en-US" dirty="0"/>
              <a:t>“Click here to set to False”</a:t>
            </a:r>
          </a:p>
          <a:p>
            <a:r>
              <a:rPr lang="en-US" dirty="0"/>
              <a:t>“Click here to set to True”</a:t>
            </a:r>
          </a:p>
          <a:p>
            <a:r>
              <a:rPr lang="en-US" i="1" dirty="0">
                <a:solidFill>
                  <a:srgbClr val="FF0000"/>
                </a:solidFill>
              </a:rPr>
              <a:t>Note:  If the property is not set through an Action, the corresponding property will show "not set".</a:t>
            </a:r>
            <a:endParaRPr lang="en-US" i="1" dirty="0">
              <a:solidFill>
                <a:srgbClr val="FF0000"/>
              </a:solidFill>
            </a:endParaRPr>
          </a:p>
        </p:txBody>
      </p:sp>
    </p:spTree>
    <p:extLst>
      <p:ext uri="{BB962C8B-B14F-4D97-AF65-F5344CB8AC3E}">
        <p14:creationId xmlns:p14="http://schemas.microsoft.com/office/powerpoint/2010/main" val="24410671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Exception Properties Implementation Procedures</a:t>
            </a:r>
            <a:endParaRPr lang="en-US" dirty="0"/>
          </a:p>
        </p:txBody>
      </p:sp>
      <p:sp>
        <p:nvSpPr>
          <p:cNvPr id="3" name="Content Placeholder 2"/>
          <p:cNvSpPr>
            <a:spLocks noGrp="1"/>
          </p:cNvSpPr>
          <p:nvPr>
            <p:ph idx="1"/>
          </p:nvPr>
        </p:nvSpPr>
        <p:spPr/>
        <p:txBody>
          <a:bodyPr/>
          <a:lstStyle/>
          <a:p>
            <a:pPr marL="0" indent="0">
              <a:buNone/>
            </a:pPr>
            <a:r>
              <a:rPr lang="en-US" dirty="0" smtClean="0"/>
              <a:t>Guidance and procedures about how to set and use these properties can be found at the following TST page:</a:t>
            </a:r>
          </a:p>
          <a:p>
            <a:pPr marL="0" indent="0">
              <a:buNone/>
            </a:pPr>
            <a:r>
              <a:rPr lang="en-US" dirty="0">
                <a:hlinkClick r:id="rId2"/>
              </a:rPr>
              <a:t>https://tst.usgs.gov/applications/asset-management/ibm-endpoint-manager/bigfix-exception-properties-and-fixlets</a:t>
            </a:r>
            <a:r>
              <a:rPr lang="en-US" dirty="0" smtClean="0">
                <a:hlinkClick r:id="rId2"/>
              </a:rPr>
              <a:t>/</a:t>
            </a:r>
            <a:endParaRPr lang="en-US" dirty="0" smtClean="0"/>
          </a:p>
          <a:p>
            <a:pPr marL="0" indent="0">
              <a:buNone/>
            </a:pPr>
            <a:endParaRPr lang="en-US" dirty="0"/>
          </a:p>
        </p:txBody>
      </p:sp>
    </p:spTree>
    <p:extLst>
      <p:ext uri="{BB962C8B-B14F-4D97-AF65-F5344CB8AC3E}">
        <p14:creationId xmlns:p14="http://schemas.microsoft.com/office/powerpoint/2010/main" val="6203564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1432060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ctrTitle"/>
          </p:nvPr>
        </p:nvSpPr>
        <p:spPr/>
        <p:txBody>
          <a:bodyPr>
            <a:normAutofit/>
          </a:bodyPr>
          <a:lstStyle/>
          <a:p>
            <a:r>
              <a:rPr lang="en-US" sz="4000" dirty="0">
                <a:latin typeface="+mn-lt"/>
              </a:rPr>
              <a:t>Web </a:t>
            </a:r>
            <a:r>
              <a:rPr lang="en-US" sz="4000" dirty="0" smtClean="0">
                <a:latin typeface="+mn-lt"/>
              </a:rPr>
              <a:t>Reports Basics</a:t>
            </a:r>
            <a:endParaRPr lang="en-US" sz="4000" dirty="0">
              <a:latin typeface="+mn-lt"/>
            </a:endParaRPr>
          </a:p>
        </p:txBody>
      </p:sp>
      <p:sp>
        <p:nvSpPr>
          <p:cNvPr id="4" name="Subtitle 3"/>
          <p:cNvSpPr>
            <a:spLocks noGrp="1"/>
          </p:cNvSpPr>
          <p:nvPr>
            <p:ph type="subTitle" idx="1"/>
          </p:nvPr>
        </p:nvSpPr>
        <p:spPr/>
        <p:txBody>
          <a:bodyPr/>
          <a:lstStyle/>
          <a:p>
            <a:endParaRPr lang="en-US"/>
          </a:p>
        </p:txBody>
      </p:sp>
      <p:sp>
        <p:nvSpPr>
          <p:cNvPr id="3" name="Slide Number Placeholder 2"/>
          <p:cNvSpPr>
            <a:spLocks noGrp="1"/>
          </p:cNvSpPr>
          <p:nvPr>
            <p:ph type="sldNum" sz="quarter" idx="12"/>
          </p:nvPr>
        </p:nvSpPr>
        <p:spPr/>
        <p:txBody>
          <a:bodyPr/>
          <a:lstStyle/>
          <a:p>
            <a:fld id="{A4724623-81CE-41D9-86F3-D6F13C67CB2C}" type="slidenum">
              <a:rPr lang="en-US" smtClean="0"/>
              <a:pPr/>
              <a:t>25</a:t>
            </a:fld>
            <a:endParaRPr lang="en-US"/>
          </a:p>
        </p:txBody>
      </p:sp>
    </p:spTree>
    <p:extLst>
      <p:ext uri="{BB962C8B-B14F-4D97-AF65-F5344CB8AC3E}">
        <p14:creationId xmlns:p14="http://schemas.microsoft.com/office/powerpoint/2010/main" val="21803202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p:cNvSpPr>
          <p:nvPr>
            <p:ph type="title"/>
          </p:nvPr>
        </p:nvSpPr>
        <p:spPr/>
        <p:txBody>
          <a:bodyPr/>
          <a:lstStyle/>
          <a:p>
            <a:r>
              <a:rPr lang="en-US" dirty="0" smtClean="0">
                <a:latin typeface="Franklin Gothic Book" pitchFamily="-108" charset="0"/>
              </a:rPr>
              <a:t>Initial Homepage</a:t>
            </a:r>
          </a:p>
        </p:txBody>
      </p:sp>
      <p:sp>
        <p:nvSpPr>
          <p:cNvPr id="4" name="Slide Number Placeholder 3"/>
          <p:cNvSpPr>
            <a:spLocks noGrp="1"/>
          </p:cNvSpPr>
          <p:nvPr>
            <p:ph type="sldNum" sz="quarter" idx="12"/>
          </p:nvPr>
        </p:nvSpPr>
        <p:spPr/>
        <p:txBody>
          <a:bodyPr/>
          <a:lstStyle/>
          <a:p>
            <a:fld id="{F6A570CC-488F-4732-9B15-2F0CF4B1D373}" type="slidenum">
              <a:rPr lang="en-US" smtClean="0"/>
              <a:pPr/>
              <a:t>26</a:t>
            </a:fld>
            <a:endParaRPr lang="en-US"/>
          </a:p>
        </p:txBody>
      </p:sp>
      <p:pic>
        <p:nvPicPr>
          <p:cNvPr id="2" name="Picture 1"/>
          <p:cNvPicPr>
            <a:picLocks noChangeAspect="1"/>
          </p:cNvPicPr>
          <p:nvPr/>
        </p:nvPicPr>
        <p:blipFill>
          <a:blip r:embed="rId2"/>
          <a:stretch>
            <a:fillRect/>
          </a:stretch>
        </p:blipFill>
        <p:spPr>
          <a:xfrm>
            <a:off x="2592925" y="1492376"/>
            <a:ext cx="9116697" cy="4944165"/>
          </a:xfrm>
          <a:prstGeom prst="rect">
            <a:avLst/>
          </a:prstGeom>
        </p:spPr>
      </p:pic>
    </p:spTree>
    <p:extLst>
      <p:ext uri="{BB962C8B-B14F-4D97-AF65-F5344CB8AC3E}">
        <p14:creationId xmlns:p14="http://schemas.microsoft.com/office/powerpoint/2010/main" val="21540049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p:cNvSpPr>
          <p:nvPr>
            <p:ph type="title"/>
          </p:nvPr>
        </p:nvSpPr>
        <p:spPr/>
        <p:txBody>
          <a:bodyPr/>
          <a:lstStyle/>
          <a:p>
            <a:r>
              <a:rPr lang="en-US" dirty="0" smtClean="0">
                <a:latin typeface="Franklin Gothic Book" pitchFamily="-108" charset="0"/>
              </a:rPr>
              <a:t>Menus and Getting Around</a:t>
            </a:r>
          </a:p>
        </p:txBody>
      </p:sp>
      <p:sp>
        <p:nvSpPr>
          <p:cNvPr id="67587" name="Rectangle 3"/>
          <p:cNvSpPr>
            <a:spLocks noGrp="1"/>
          </p:cNvSpPr>
          <p:nvPr>
            <p:ph idx="1"/>
          </p:nvPr>
        </p:nvSpPr>
        <p:spPr/>
        <p:txBody>
          <a:bodyPr>
            <a:normAutofit/>
          </a:bodyPr>
          <a:lstStyle/>
          <a:p>
            <a:pPr>
              <a:buNone/>
            </a:pPr>
            <a:r>
              <a:rPr lang="en-US" dirty="0"/>
              <a:t>In the main window, you should see: </a:t>
            </a:r>
          </a:p>
          <a:p>
            <a:r>
              <a:rPr lang="en-US" b="1" dirty="0"/>
              <a:t>Starred: </a:t>
            </a:r>
            <a:r>
              <a:rPr lang="en-US" dirty="0"/>
              <a:t>This option brings up a list of the Reports that you have starred as important. </a:t>
            </a:r>
          </a:p>
          <a:p>
            <a:r>
              <a:rPr lang="en-US" dirty="0"/>
              <a:t> </a:t>
            </a:r>
            <a:r>
              <a:rPr lang="en-US" b="1" dirty="0"/>
              <a:t>My Authored: </a:t>
            </a:r>
            <a:r>
              <a:rPr lang="en-US" dirty="0"/>
              <a:t>This option brings up a list of Reports that you have personally authored. </a:t>
            </a:r>
          </a:p>
          <a:p>
            <a:r>
              <a:rPr lang="en-US" b="1" dirty="0"/>
              <a:t>Domains:  </a:t>
            </a:r>
            <a:r>
              <a:rPr lang="en-US" dirty="0"/>
              <a:t>These icons can be selected to view the list of Web Reports associated with the selected domain. </a:t>
            </a:r>
            <a:endParaRPr lang="en-US" dirty="0" smtClean="0"/>
          </a:p>
          <a:p>
            <a:pPr>
              <a:buNone/>
            </a:pPr>
            <a:r>
              <a:rPr lang="en-US" dirty="0"/>
              <a:t>At the top right of the window is a search box and two user selections: </a:t>
            </a:r>
          </a:p>
          <a:p>
            <a:r>
              <a:rPr lang="en-US" b="1" dirty="0"/>
              <a:t>Search Computers: </a:t>
            </a:r>
            <a:r>
              <a:rPr lang="en-US" dirty="0"/>
              <a:t>The search box, top right, allows you to select computers by properties including Name, IP Address, OS, CPU, and Last Report Time. </a:t>
            </a:r>
          </a:p>
          <a:p>
            <a:r>
              <a:rPr lang="en-US" b="1" dirty="0"/>
              <a:t>Preferences: </a:t>
            </a:r>
            <a:r>
              <a:rPr lang="en-US" dirty="0"/>
              <a:t>For your personal login, you can set preferences including your opening splash page and the number of results you want to print on each page. </a:t>
            </a:r>
          </a:p>
        </p:txBody>
      </p:sp>
      <p:sp>
        <p:nvSpPr>
          <p:cNvPr id="4" name="Slide Number Placeholder 3"/>
          <p:cNvSpPr>
            <a:spLocks noGrp="1"/>
          </p:cNvSpPr>
          <p:nvPr>
            <p:ph type="sldNum" sz="quarter" idx="12"/>
          </p:nvPr>
        </p:nvSpPr>
        <p:spPr/>
        <p:txBody>
          <a:bodyPr/>
          <a:lstStyle/>
          <a:p>
            <a:fld id="{F6A570CC-488F-4732-9B15-2F0CF4B1D373}" type="slidenum">
              <a:rPr lang="en-US" smtClean="0"/>
              <a:pPr/>
              <a:t>27</a:t>
            </a:fld>
            <a:endParaRPr lang="en-US"/>
          </a:p>
        </p:txBody>
      </p:sp>
    </p:spTree>
    <p:extLst>
      <p:ext uri="{BB962C8B-B14F-4D97-AF65-F5344CB8AC3E}">
        <p14:creationId xmlns:p14="http://schemas.microsoft.com/office/powerpoint/2010/main" val="33361249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p:cNvSpPr>
          <p:nvPr>
            <p:ph type="title"/>
          </p:nvPr>
        </p:nvSpPr>
        <p:spPr/>
        <p:txBody>
          <a:bodyPr/>
          <a:lstStyle/>
          <a:p>
            <a:r>
              <a:rPr lang="en-US" dirty="0" smtClean="0">
                <a:latin typeface="Franklin Gothic Book" pitchFamily="-108" charset="0"/>
              </a:rPr>
              <a:t>Menus and Getting Around</a:t>
            </a:r>
          </a:p>
        </p:txBody>
      </p:sp>
      <p:sp>
        <p:nvSpPr>
          <p:cNvPr id="67587" name="Rectangle 3"/>
          <p:cNvSpPr>
            <a:spLocks noGrp="1"/>
          </p:cNvSpPr>
          <p:nvPr>
            <p:ph idx="1"/>
          </p:nvPr>
        </p:nvSpPr>
        <p:spPr/>
        <p:txBody>
          <a:bodyPr>
            <a:normAutofit/>
          </a:bodyPr>
          <a:lstStyle/>
          <a:p>
            <a:pPr>
              <a:buNone/>
            </a:pPr>
            <a:r>
              <a:rPr lang="en-US" dirty="0"/>
              <a:t>Below this are the two main section headers in tab form: </a:t>
            </a:r>
          </a:p>
          <a:p>
            <a:r>
              <a:rPr lang="en-US" b="1" dirty="0"/>
              <a:t>Explore Data: </a:t>
            </a:r>
            <a:r>
              <a:rPr lang="en-US" sz="2000" dirty="0"/>
              <a:t>This option lets you filter and view your data on your BigFix Clients, Fixlet messages, Tasks, Actions, Operators and more. This section also allows you to create your own custom reports as well as graphical charts. </a:t>
            </a:r>
            <a:endParaRPr lang="en-US" dirty="0"/>
          </a:p>
          <a:p>
            <a:r>
              <a:rPr lang="en-US" b="1" dirty="0"/>
              <a:t>Report List: </a:t>
            </a:r>
            <a:r>
              <a:rPr lang="en-US" sz="2000" dirty="0"/>
              <a:t>This option exposes all the reports (built-in and custom) that are available to you. You can filter the reports, modify their visibility and set up schedules for printing them out. </a:t>
            </a:r>
            <a:endParaRPr lang="en-US" dirty="0"/>
          </a:p>
          <a:p>
            <a:pPr>
              <a:buNone/>
            </a:pPr>
            <a:endParaRPr lang="en-US" dirty="0"/>
          </a:p>
        </p:txBody>
      </p:sp>
      <p:sp>
        <p:nvSpPr>
          <p:cNvPr id="4" name="Slide Number Placeholder 3"/>
          <p:cNvSpPr>
            <a:spLocks noGrp="1"/>
          </p:cNvSpPr>
          <p:nvPr>
            <p:ph type="sldNum" sz="quarter" idx="12"/>
          </p:nvPr>
        </p:nvSpPr>
        <p:spPr/>
        <p:txBody>
          <a:bodyPr/>
          <a:lstStyle/>
          <a:p>
            <a:fld id="{F6A570CC-488F-4732-9B15-2F0CF4B1D373}" type="slidenum">
              <a:rPr lang="en-US" smtClean="0"/>
              <a:pPr/>
              <a:t>28</a:t>
            </a:fld>
            <a:endParaRPr lang="en-US"/>
          </a:p>
        </p:txBody>
      </p:sp>
    </p:spTree>
    <p:extLst>
      <p:ext uri="{BB962C8B-B14F-4D97-AF65-F5344CB8AC3E}">
        <p14:creationId xmlns:p14="http://schemas.microsoft.com/office/powerpoint/2010/main" val="42325552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p:cNvSpPr>
          <p:nvPr>
            <p:ph type="title"/>
          </p:nvPr>
        </p:nvSpPr>
        <p:spPr/>
        <p:txBody>
          <a:bodyPr/>
          <a:lstStyle/>
          <a:p>
            <a:r>
              <a:rPr lang="en-US" dirty="0" smtClean="0">
                <a:latin typeface="Franklin Gothic Book" pitchFamily="-108" charset="0"/>
              </a:rPr>
              <a:t>Explore Data</a:t>
            </a:r>
          </a:p>
        </p:txBody>
      </p:sp>
      <p:sp>
        <p:nvSpPr>
          <p:cNvPr id="6" name="Slide Number Placeholder 5"/>
          <p:cNvSpPr>
            <a:spLocks noGrp="1"/>
          </p:cNvSpPr>
          <p:nvPr>
            <p:ph type="sldNum" sz="quarter" idx="12"/>
          </p:nvPr>
        </p:nvSpPr>
        <p:spPr/>
        <p:txBody>
          <a:bodyPr/>
          <a:lstStyle/>
          <a:p>
            <a:fld id="{F6A570CC-488F-4732-9B15-2F0CF4B1D373}" type="slidenum">
              <a:rPr lang="en-US" smtClean="0"/>
              <a:pPr/>
              <a:t>29</a:t>
            </a:fld>
            <a:endParaRPr lang="en-US"/>
          </a:p>
        </p:txBody>
      </p:sp>
      <p:sp>
        <p:nvSpPr>
          <p:cNvPr id="5" name="Rectangle 4"/>
          <p:cNvSpPr/>
          <p:nvPr/>
        </p:nvSpPr>
        <p:spPr>
          <a:xfrm>
            <a:off x="1676400" y="1166844"/>
            <a:ext cx="4724400" cy="2585323"/>
          </a:xfrm>
          <a:prstGeom prst="rect">
            <a:avLst/>
          </a:prstGeom>
        </p:spPr>
        <p:txBody>
          <a:bodyPr wrap="square">
            <a:spAutoFit/>
          </a:bodyPr>
          <a:lstStyle/>
          <a:p>
            <a:endParaRPr lang="en-US" dirty="0"/>
          </a:p>
          <a:p>
            <a:pPr marL="288925" indent="-288925"/>
            <a:r>
              <a:rPr lang="en-US" dirty="0"/>
              <a:t>1. Click </a:t>
            </a:r>
            <a:r>
              <a:rPr lang="en-US" b="1" dirty="0"/>
              <a:t>Explore Data</a:t>
            </a:r>
            <a:r>
              <a:rPr lang="en-US" dirty="0"/>
              <a:t> from the top menu bar. </a:t>
            </a:r>
          </a:p>
          <a:p>
            <a:pPr marL="288925" indent="-288925"/>
            <a:endParaRPr lang="en-US" dirty="0"/>
          </a:p>
          <a:p>
            <a:pPr marL="288925" indent="-288925"/>
            <a:r>
              <a:rPr lang="en-US" dirty="0"/>
              <a:t>2. The </a:t>
            </a:r>
            <a:r>
              <a:rPr lang="en-US" b="1" dirty="0"/>
              <a:t>Computers </a:t>
            </a:r>
            <a:r>
              <a:rPr lang="en-US" dirty="0"/>
              <a:t>report is the default, and should be displayed. </a:t>
            </a:r>
          </a:p>
          <a:p>
            <a:endParaRPr lang="en-US" b="1" dirty="0"/>
          </a:p>
          <a:p>
            <a:r>
              <a:rPr lang="en-US" dirty="0"/>
              <a:t>Notice that you can explore other data sets, including Fixlet </a:t>
            </a:r>
            <a:r>
              <a:rPr lang="en-US" b="1" dirty="0"/>
              <a:t>Content, Actions, Operators and more. </a:t>
            </a:r>
            <a:endParaRPr lang="en-US" dirty="0"/>
          </a:p>
        </p:txBody>
      </p:sp>
      <p:pic>
        <p:nvPicPr>
          <p:cNvPr id="2" name="Picture 1"/>
          <p:cNvPicPr>
            <a:picLocks noChangeAspect="1"/>
          </p:cNvPicPr>
          <p:nvPr/>
        </p:nvPicPr>
        <p:blipFill rotWithShape="1">
          <a:blip r:embed="rId2"/>
          <a:srcRect r="38028"/>
          <a:stretch/>
        </p:blipFill>
        <p:spPr>
          <a:xfrm>
            <a:off x="6400800" y="1152907"/>
            <a:ext cx="5543531" cy="5506218"/>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7990096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01" name="Rectangle 13"/>
          <p:cNvSpPr>
            <a:spLocks noGrp="1"/>
          </p:cNvSpPr>
          <p:nvPr>
            <p:ph type="ctrTitle"/>
          </p:nvPr>
        </p:nvSpPr>
        <p:spPr/>
        <p:txBody>
          <a:bodyPr>
            <a:normAutofit/>
          </a:bodyPr>
          <a:lstStyle/>
          <a:p>
            <a:r>
              <a:rPr lang="en-US" sz="4000" dirty="0" err="1" smtClean="0">
                <a:latin typeface="+mn-lt"/>
              </a:rPr>
              <a:t>Bigfix</a:t>
            </a:r>
            <a:r>
              <a:rPr lang="en-US" sz="4000" dirty="0" smtClean="0">
                <a:latin typeface="+mn-lt"/>
              </a:rPr>
              <a:t> Platform Basics</a:t>
            </a:r>
            <a:endParaRPr lang="en-US" sz="4000" dirty="0">
              <a:latin typeface="+mn-lt"/>
            </a:endParaRPr>
          </a:p>
        </p:txBody>
      </p:sp>
      <p:sp>
        <p:nvSpPr>
          <p:cNvPr id="2" name="Subtitle 1"/>
          <p:cNvSpPr>
            <a:spLocks noGrp="1"/>
          </p:cNvSpPr>
          <p:nvPr>
            <p:ph type="subTitle" idx="1"/>
          </p:nvPr>
        </p:nvSpPr>
        <p:spPr/>
        <p:txBody>
          <a:bodyPr/>
          <a:lstStyle/>
          <a:p>
            <a:endParaRPr lang="en-US"/>
          </a:p>
        </p:txBody>
      </p:sp>
      <p:sp>
        <p:nvSpPr>
          <p:cNvPr id="3" name="Slide Number Placeholder 2"/>
          <p:cNvSpPr>
            <a:spLocks noGrp="1"/>
          </p:cNvSpPr>
          <p:nvPr>
            <p:ph type="sldNum" sz="quarter" idx="12"/>
          </p:nvPr>
        </p:nvSpPr>
        <p:spPr/>
        <p:txBody>
          <a:bodyPr/>
          <a:lstStyle/>
          <a:p>
            <a:fld id="{A4724623-81CE-41D9-86F3-D6F13C67CB2C}" type="slidenum">
              <a:rPr lang="en-US" smtClean="0"/>
              <a:pPr/>
              <a:t>3</a:t>
            </a:fld>
            <a:endParaRPr lang="en-US"/>
          </a:p>
        </p:txBody>
      </p:sp>
    </p:spTree>
    <p:extLst>
      <p:ext uri="{BB962C8B-B14F-4D97-AF65-F5344CB8AC3E}">
        <p14:creationId xmlns:p14="http://schemas.microsoft.com/office/powerpoint/2010/main" val="25912726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Explore Data Key Areas </a:t>
            </a:r>
            <a:endParaRPr lang="en-US" dirty="0"/>
          </a:p>
        </p:txBody>
      </p:sp>
      <p:sp>
        <p:nvSpPr>
          <p:cNvPr id="3" name="Content Placeholder 2"/>
          <p:cNvSpPr>
            <a:spLocks noGrp="1"/>
          </p:cNvSpPr>
          <p:nvPr>
            <p:ph idx="1"/>
          </p:nvPr>
        </p:nvSpPr>
        <p:spPr/>
        <p:txBody>
          <a:bodyPr/>
          <a:lstStyle/>
          <a:p>
            <a:r>
              <a:rPr lang="en-US" b="1" dirty="0" smtClean="0">
                <a:latin typeface="+mn-lt"/>
              </a:rPr>
              <a:t>Computers </a:t>
            </a:r>
            <a:r>
              <a:rPr lang="en-US" dirty="0" smtClean="0">
                <a:latin typeface="+mn-lt"/>
              </a:rPr>
              <a:t>– Data/Metadata on computers and their reported properties</a:t>
            </a:r>
          </a:p>
          <a:p>
            <a:endParaRPr lang="en-US" dirty="0" smtClean="0">
              <a:latin typeface="+mn-lt"/>
            </a:endParaRPr>
          </a:p>
          <a:p>
            <a:r>
              <a:rPr lang="en-US" b="1" dirty="0" smtClean="0">
                <a:latin typeface="+mn-lt"/>
              </a:rPr>
              <a:t>Content </a:t>
            </a:r>
            <a:r>
              <a:rPr lang="en-US" dirty="0" smtClean="0">
                <a:latin typeface="+mn-lt"/>
              </a:rPr>
              <a:t>– Data on Fixlets/Tasks/Baselines including applicable computers</a:t>
            </a:r>
          </a:p>
          <a:p>
            <a:endParaRPr lang="en-US" dirty="0" smtClean="0">
              <a:latin typeface="+mn-lt"/>
            </a:endParaRPr>
          </a:p>
          <a:p>
            <a:r>
              <a:rPr lang="en-US" b="1" dirty="0" smtClean="0">
                <a:latin typeface="+mn-lt"/>
              </a:rPr>
              <a:t>Unmanaged Assets </a:t>
            </a:r>
            <a:r>
              <a:rPr lang="en-US" dirty="0" smtClean="0">
                <a:latin typeface="+mn-lt"/>
              </a:rPr>
              <a:t>– Data on devices found by DOI asset discovery service</a:t>
            </a:r>
            <a:endParaRPr lang="en-US" dirty="0">
              <a:latin typeface="+mn-lt"/>
            </a:endParaRPr>
          </a:p>
        </p:txBody>
      </p:sp>
      <p:sp>
        <p:nvSpPr>
          <p:cNvPr id="4" name="Slide Number Placeholder 3"/>
          <p:cNvSpPr>
            <a:spLocks noGrp="1"/>
          </p:cNvSpPr>
          <p:nvPr>
            <p:ph type="sldNum" sz="quarter" idx="12"/>
          </p:nvPr>
        </p:nvSpPr>
        <p:spPr/>
        <p:txBody>
          <a:bodyPr/>
          <a:lstStyle/>
          <a:p>
            <a:fld id="{F6A570CC-488F-4732-9B15-2F0CF4B1D373}" type="slidenum">
              <a:rPr lang="en-US" smtClean="0"/>
              <a:pPr/>
              <a:t>30</a:t>
            </a:fld>
            <a:endParaRPr lang="en-US"/>
          </a:p>
        </p:txBody>
      </p:sp>
    </p:spTree>
    <p:extLst>
      <p:ext uri="{BB962C8B-B14F-4D97-AF65-F5344CB8AC3E}">
        <p14:creationId xmlns:p14="http://schemas.microsoft.com/office/powerpoint/2010/main" val="22709436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Reports Demo</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6160967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p:cNvSpPr>
          <p:nvPr>
            <p:ph type="title"/>
          </p:nvPr>
        </p:nvSpPr>
        <p:spPr/>
        <p:txBody>
          <a:bodyPr/>
          <a:lstStyle/>
          <a:p>
            <a:r>
              <a:rPr lang="en-US" sz="2800" dirty="0">
                <a:latin typeface="Franklin Gothic Book" pitchFamily="-108" charset="0"/>
              </a:rPr>
              <a:t>Computer Properties Report</a:t>
            </a:r>
          </a:p>
        </p:txBody>
      </p:sp>
      <p:sp>
        <p:nvSpPr>
          <p:cNvPr id="5" name="Slide Number Placeholder 4"/>
          <p:cNvSpPr>
            <a:spLocks noGrp="1"/>
          </p:cNvSpPr>
          <p:nvPr>
            <p:ph type="sldNum" sz="quarter" idx="12"/>
          </p:nvPr>
        </p:nvSpPr>
        <p:spPr/>
        <p:txBody>
          <a:bodyPr/>
          <a:lstStyle/>
          <a:p>
            <a:fld id="{F6A570CC-488F-4732-9B15-2F0CF4B1D373}" type="slidenum">
              <a:rPr lang="en-US" smtClean="0"/>
              <a:pPr/>
              <a:t>32</a:t>
            </a:fld>
            <a:endParaRPr lang="en-US"/>
          </a:p>
        </p:txBody>
      </p:sp>
      <p:pic>
        <p:nvPicPr>
          <p:cNvPr id="5123" name="Picture 3"/>
          <p:cNvPicPr>
            <a:picLocks noChangeAspect="1" noChangeArrowheads="1"/>
          </p:cNvPicPr>
          <p:nvPr/>
        </p:nvPicPr>
        <p:blipFill>
          <a:blip r:embed="rId2"/>
          <a:srcRect/>
          <a:stretch>
            <a:fillRect/>
          </a:stretch>
        </p:blipFill>
        <p:spPr bwMode="auto">
          <a:xfrm>
            <a:off x="2514601" y="1371600"/>
            <a:ext cx="7324513" cy="4019550"/>
          </a:xfrm>
          <a:prstGeom prst="rect">
            <a:avLst/>
          </a:prstGeom>
          <a:ln>
            <a:noFill/>
          </a:ln>
          <a:effectLst>
            <a:outerShdw blurRad="292100" dist="139700" dir="2700000" algn="tl" rotWithShape="0">
              <a:srgbClr val="333333">
                <a:alpha val="65000"/>
              </a:srgbClr>
            </a:outerShdw>
          </a:effectLst>
        </p:spPr>
      </p:pic>
      <p:sp>
        <p:nvSpPr>
          <p:cNvPr id="6" name="Oval 5"/>
          <p:cNvSpPr/>
          <p:nvPr/>
        </p:nvSpPr>
        <p:spPr>
          <a:xfrm>
            <a:off x="3048000" y="1905000"/>
            <a:ext cx="685800" cy="304800"/>
          </a:xfrm>
          <a:prstGeom prst="ellipse">
            <a:avLst/>
          </a:prstGeom>
          <a:noFill/>
          <a:ln w="28575">
            <a:solidFill>
              <a:schemeClr val="accent2"/>
            </a:solidFill>
          </a:ln>
          <a:effectLst>
            <a:outerShdw blurRad="50800" dist="38100" algn="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49411798"/>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Viewing Computer Properties </a:t>
            </a:r>
            <a:endParaRPr lang="en-US" dirty="0"/>
          </a:p>
        </p:txBody>
      </p:sp>
      <p:sp>
        <p:nvSpPr>
          <p:cNvPr id="3" name="Content Placeholder 2"/>
          <p:cNvSpPr>
            <a:spLocks noGrp="1"/>
          </p:cNvSpPr>
          <p:nvPr>
            <p:ph idx="1"/>
          </p:nvPr>
        </p:nvSpPr>
        <p:spPr>
          <a:xfrm>
            <a:off x="1828800" y="1371600"/>
            <a:ext cx="4800600" cy="4953000"/>
          </a:xfrm>
        </p:spPr>
        <p:txBody>
          <a:bodyPr>
            <a:normAutofit/>
          </a:bodyPr>
          <a:lstStyle/>
          <a:p>
            <a:r>
              <a:rPr lang="en-US" dirty="0" smtClean="0">
                <a:latin typeface="+mn-lt"/>
              </a:rPr>
              <a:t>Use the </a:t>
            </a:r>
            <a:r>
              <a:rPr lang="en-US" b="1" dirty="0" smtClean="0">
                <a:latin typeface="+mn-lt"/>
              </a:rPr>
              <a:t>Edit Columns </a:t>
            </a:r>
            <a:r>
              <a:rPr lang="en-US" dirty="0" smtClean="0">
                <a:latin typeface="+mn-lt"/>
              </a:rPr>
              <a:t>to control the data fields</a:t>
            </a:r>
          </a:p>
          <a:p>
            <a:endParaRPr lang="en-US" dirty="0" smtClean="0">
              <a:latin typeface="+mn-lt"/>
            </a:endParaRPr>
          </a:p>
          <a:p>
            <a:r>
              <a:rPr lang="en-US" dirty="0" smtClean="0">
                <a:latin typeface="+mn-lt"/>
              </a:rPr>
              <a:t>Selecting from the </a:t>
            </a:r>
            <a:r>
              <a:rPr lang="en-US" b="1" dirty="0" smtClean="0">
                <a:latin typeface="+mn-lt"/>
              </a:rPr>
              <a:t>Available Columns </a:t>
            </a:r>
            <a:r>
              <a:rPr lang="en-US" dirty="0" smtClean="0">
                <a:latin typeface="+mn-lt"/>
              </a:rPr>
              <a:t>list</a:t>
            </a:r>
            <a:r>
              <a:rPr lang="en-US" b="1" dirty="0" smtClean="0">
                <a:latin typeface="+mn-lt"/>
              </a:rPr>
              <a:t> </a:t>
            </a:r>
            <a:r>
              <a:rPr lang="en-US" dirty="0" smtClean="0">
                <a:latin typeface="+mn-lt"/>
              </a:rPr>
              <a:t>adds it to the data table. To remove a Property, uncheck it in the </a:t>
            </a:r>
            <a:r>
              <a:rPr lang="en-US" b="1" dirty="0" smtClean="0">
                <a:latin typeface="+mn-lt"/>
              </a:rPr>
              <a:t>Current Columns</a:t>
            </a:r>
            <a:endParaRPr lang="en-US" dirty="0" smtClean="0">
              <a:latin typeface="+mn-lt"/>
            </a:endParaRPr>
          </a:p>
          <a:p>
            <a:endParaRPr lang="en-US" dirty="0" smtClean="0">
              <a:latin typeface="+mn-lt"/>
            </a:endParaRPr>
          </a:p>
          <a:p>
            <a:r>
              <a:rPr lang="en-US" dirty="0" smtClean="0">
                <a:latin typeface="+mn-lt"/>
              </a:rPr>
              <a:t>Checking a selection in the </a:t>
            </a:r>
            <a:r>
              <a:rPr lang="en-US" b="1" dirty="0" smtClean="0">
                <a:latin typeface="+mn-lt"/>
              </a:rPr>
              <a:t>Expand</a:t>
            </a:r>
            <a:r>
              <a:rPr lang="en-US" dirty="0" smtClean="0">
                <a:latin typeface="+mn-lt"/>
              </a:rPr>
              <a:t> list box will add the name of relevant or once relevant </a:t>
            </a:r>
            <a:r>
              <a:rPr lang="en-US" dirty="0" err="1" smtClean="0">
                <a:latin typeface="+mn-lt"/>
              </a:rPr>
              <a:t>fixlets</a:t>
            </a:r>
            <a:r>
              <a:rPr lang="en-US" dirty="0" smtClean="0">
                <a:latin typeface="+mn-lt"/>
              </a:rPr>
              <a:t> to the data table</a:t>
            </a:r>
          </a:p>
          <a:p>
            <a:endParaRPr lang="en-US" dirty="0" smtClean="0">
              <a:latin typeface="+mn-lt"/>
            </a:endParaRPr>
          </a:p>
          <a:p>
            <a:r>
              <a:rPr lang="en-US" dirty="0" smtClean="0">
                <a:latin typeface="+mn-lt"/>
              </a:rPr>
              <a:t>Checking </a:t>
            </a:r>
            <a:r>
              <a:rPr lang="en-US" b="1" dirty="0" smtClean="0">
                <a:latin typeface="+mn-lt"/>
              </a:rPr>
              <a:t>Hide Individual Computers </a:t>
            </a:r>
            <a:r>
              <a:rPr lang="en-US" dirty="0" smtClean="0">
                <a:latin typeface="+mn-lt"/>
              </a:rPr>
              <a:t>will convert the computer name field into a count of systems with the same properties</a:t>
            </a:r>
          </a:p>
          <a:p>
            <a:endParaRPr lang="en-US" dirty="0" smtClean="0"/>
          </a:p>
          <a:p>
            <a:endParaRPr lang="en-US" dirty="0"/>
          </a:p>
        </p:txBody>
      </p:sp>
      <p:sp>
        <p:nvSpPr>
          <p:cNvPr id="5" name="Slide Number Placeholder 4"/>
          <p:cNvSpPr>
            <a:spLocks noGrp="1"/>
          </p:cNvSpPr>
          <p:nvPr>
            <p:ph type="sldNum" sz="quarter" idx="12"/>
          </p:nvPr>
        </p:nvSpPr>
        <p:spPr/>
        <p:txBody>
          <a:bodyPr/>
          <a:lstStyle/>
          <a:p>
            <a:fld id="{F6A570CC-488F-4732-9B15-2F0CF4B1D373}" type="slidenum">
              <a:rPr lang="en-US" smtClean="0"/>
              <a:pPr/>
              <a:t>33</a:t>
            </a:fld>
            <a:endParaRPr lang="en-US"/>
          </a:p>
        </p:txBody>
      </p:sp>
      <p:pic>
        <p:nvPicPr>
          <p:cNvPr id="4" name="Picture 3"/>
          <p:cNvPicPr>
            <a:picLocks noChangeAspect="1"/>
          </p:cNvPicPr>
          <p:nvPr/>
        </p:nvPicPr>
        <p:blipFill rotWithShape="1">
          <a:blip r:embed="rId3"/>
          <a:srcRect r="15515" b="17981"/>
          <a:stretch/>
        </p:blipFill>
        <p:spPr>
          <a:xfrm>
            <a:off x="7488463" y="1371600"/>
            <a:ext cx="4016149" cy="5164663"/>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2982185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Handling Properties with Multiple Results</a:t>
            </a:r>
            <a:endParaRPr lang="en-US" dirty="0"/>
          </a:p>
        </p:txBody>
      </p:sp>
      <p:sp>
        <p:nvSpPr>
          <p:cNvPr id="3" name="Content Placeholder 2"/>
          <p:cNvSpPr>
            <a:spLocks noGrp="1"/>
          </p:cNvSpPr>
          <p:nvPr>
            <p:ph idx="1"/>
          </p:nvPr>
        </p:nvSpPr>
        <p:spPr>
          <a:xfrm>
            <a:off x="2589212" y="2133600"/>
            <a:ext cx="3856919" cy="3777622"/>
          </a:xfrm>
        </p:spPr>
        <p:txBody>
          <a:bodyPr>
            <a:normAutofit/>
          </a:bodyPr>
          <a:lstStyle/>
          <a:p>
            <a:r>
              <a:rPr lang="en-US" dirty="0" smtClean="0">
                <a:latin typeface="+mn-lt"/>
              </a:rPr>
              <a:t>Properties may have multiple results</a:t>
            </a:r>
          </a:p>
          <a:p>
            <a:pPr lvl="1"/>
            <a:r>
              <a:rPr lang="en-US" dirty="0" smtClean="0">
                <a:latin typeface="+mn-lt"/>
              </a:rPr>
              <a:t>For example:  </a:t>
            </a:r>
            <a:r>
              <a:rPr lang="en-US" b="1" dirty="0" smtClean="0">
                <a:latin typeface="+mn-lt"/>
              </a:rPr>
              <a:t>IEM KEY FILE or IP Address</a:t>
            </a:r>
          </a:p>
          <a:p>
            <a:r>
              <a:rPr lang="en-US" dirty="0" smtClean="0">
                <a:latin typeface="+mn-lt"/>
              </a:rPr>
              <a:t>Use the </a:t>
            </a:r>
            <a:r>
              <a:rPr lang="en-US" b="1" dirty="0" smtClean="0">
                <a:latin typeface="+mn-lt"/>
              </a:rPr>
              <a:t>[ + ] </a:t>
            </a:r>
            <a:r>
              <a:rPr lang="en-US" dirty="0" smtClean="0">
                <a:latin typeface="+mn-lt"/>
              </a:rPr>
              <a:t>to expand the results</a:t>
            </a:r>
            <a:endParaRPr lang="en-US" dirty="0">
              <a:latin typeface="+mn-lt"/>
            </a:endParaRPr>
          </a:p>
        </p:txBody>
      </p:sp>
      <p:sp>
        <p:nvSpPr>
          <p:cNvPr id="5" name="Slide Number Placeholder 4"/>
          <p:cNvSpPr>
            <a:spLocks noGrp="1"/>
          </p:cNvSpPr>
          <p:nvPr>
            <p:ph type="sldNum" sz="quarter" idx="12"/>
          </p:nvPr>
        </p:nvSpPr>
        <p:spPr/>
        <p:txBody>
          <a:bodyPr/>
          <a:lstStyle/>
          <a:p>
            <a:fld id="{F6A570CC-488F-4732-9B15-2F0CF4B1D373}" type="slidenum">
              <a:rPr lang="en-US" smtClean="0"/>
              <a:pPr/>
              <a:t>34</a:t>
            </a:fld>
            <a:endParaRPr lang="en-US"/>
          </a:p>
        </p:txBody>
      </p:sp>
      <p:pic>
        <p:nvPicPr>
          <p:cNvPr id="4" name="Picture 3"/>
          <p:cNvPicPr>
            <a:picLocks noChangeAspect="1"/>
          </p:cNvPicPr>
          <p:nvPr/>
        </p:nvPicPr>
        <p:blipFill>
          <a:blip r:embed="rId2"/>
          <a:stretch>
            <a:fillRect/>
          </a:stretch>
        </p:blipFill>
        <p:spPr>
          <a:xfrm>
            <a:off x="6446131" y="1905000"/>
            <a:ext cx="5058481" cy="4486901"/>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6554798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Globally Expanding Multiple Property Results</a:t>
            </a:r>
            <a:endParaRPr lang="en-US" dirty="0"/>
          </a:p>
        </p:txBody>
      </p:sp>
      <p:sp>
        <p:nvSpPr>
          <p:cNvPr id="3" name="Content Placeholder 2"/>
          <p:cNvSpPr>
            <a:spLocks noGrp="1"/>
          </p:cNvSpPr>
          <p:nvPr>
            <p:ph idx="1"/>
          </p:nvPr>
        </p:nvSpPr>
        <p:spPr>
          <a:xfrm>
            <a:off x="2589212" y="2133600"/>
            <a:ext cx="4923868" cy="3777622"/>
          </a:xfrm>
        </p:spPr>
        <p:txBody>
          <a:bodyPr>
            <a:normAutofit/>
          </a:bodyPr>
          <a:lstStyle/>
          <a:p>
            <a:r>
              <a:rPr lang="en-US" dirty="0" smtClean="0">
                <a:latin typeface="+mn-lt"/>
              </a:rPr>
              <a:t>Use </a:t>
            </a:r>
            <a:r>
              <a:rPr lang="en-US" b="1" dirty="0" smtClean="0">
                <a:latin typeface="+mn-lt"/>
              </a:rPr>
              <a:t>Edit Columns &gt; Current Columns</a:t>
            </a:r>
          </a:p>
          <a:p>
            <a:pPr lvl="1"/>
            <a:r>
              <a:rPr lang="en-US" dirty="0" smtClean="0">
                <a:latin typeface="+mn-lt"/>
              </a:rPr>
              <a:t>Use the </a:t>
            </a:r>
            <a:r>
              <a:rPr lang="en-US" b="1" dirty="0" smtClean="0">
                <a:latin typeface="+mn-lt"/>
              </a:rPr>
              <a:t>[ + ] </a:t>
            </a:r>
            <a:r>
              <a:rPr lang="en-US" dirty="0" smtClean="0">
                <a:latin typeface="+mn-lt"/>
              </a:rPr>
              <a:t>to expand all multiple property results for that column</a:t>
            </a:r>
          </a:p>
          <a:p>
            <a:pPr lvl="1"/>
            <a:endParaRPr lang="en-US" dirty="0" smtClean="0">
              <a:latin typeface="+mn-lt"/>
            </a:endParaRPr>
          </a:p>
          <a:p>
            <a:r>
              <a:rPr lang="en-US" dirty="0" smtClean="0">
                <a:latin typeface="+mn-lt"/>
              </a:rPr>
              <a:t>Will create a new row per value</a:t>
            </a:r>
            <a:endParaRPr lang="en-US" dirty="0">
              <a:latin typeface="+mn-lt"/>
            </a:endParaRPr>
          </a:p>
        </p:txBody>
      </p:sp>
      <p:sp>
        <p:nvSpPr>
          <p:cNvPr id="8" name="Slide Number Placeholder 7"/>
          <p:cNvSpPr>
            <a:spLocks noGrp="1"/>
          </p:cNvSpPr>
          <p:nvPr>
            <p:ph type="sldNum" sz="quarter" idx="12"/>
          </p:nvPr>
        </p:nvSpPr>
        <p:spPr/>
        <p:txBody>
          <a:bodyPr/>
          <a:lstStyle/>
          <a:p>
            <a:fld id="{F6A570CC-488F-4732-9B15-2F0CF4B1D373}" type="slidenum">
              <a:rPr lang="en-US" smtClean="0"/>
              <a:pPr/>
              <a:t>35</a:t>
            </a:fld>
            <a:endParaRPr lang="en-US"/>
          </a:p>
        </p:txBody>
      </p:sp>
      <p:pic>
        <p:nvPicPr>
          <p:cNvPr id="6" name="Picture 5"/>
          <p:cNvPicPr>
            <a:picLocks noChangeAspect="1"/>
          </p:cNvPicPr>
          <p:nvPr/>
        </p:nvPicPr>
        <p:blipFill>
          <a:blip r:embed="rId2"/>
          <a:stretch>
            <a:fillRect/>
          </a:stretch>
        </p:blipFill>
        <p:spPr>
          <a:xfrm>
            <a:off x="7513080" y="1371600"/>
            <a:ext cx="3991532" cy="5353797"/>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2726974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Field Sorting</a:t>
            </a:r>
            <a:endParaRPr lang="en-US" dirty="0"/>
          </a:p>
        </p:txBody>
      </p:sp>
      <p:sp>
        <p:nvSpPr>
          <p:cNvPr id="3" name="Content Placeholder 2"/>
          <p:cNvSpPr>
            <a:spLocks noGrp="1"/>
          </p:cNvSpPr>
          <p:nvPr>
            <p:ph idx="1"/>
          </p:nvPr>
        </p:nvSpPr>
        <p:spPr>
          <a:xfrm>
            <a:off x="2209800" y="5410200"/>
            <a:ext cx="8229600" cy="609600"/>
          </a:xfrm>
        </p:spPr>
        <p:txBody>
          <a:bodyPr/>
          <a:lstStyle/>
          <a:p>
            <a:r>
              <a:rPr lang="en-US" dirty="0" smtClean="0"/>
              <a:t>Use the </a:t>
            </a:r>
            <a:r>
              <a:rPr lang="en-US" b="1" dirty="0" smtClean="0"/>
              <a:t>Sort</a:t>
            </a:r>
            <a:r>
              <a:rPr lang="en-US" dirty="0" smtClean="0"/>
              <a:t> menu to sort on multiple fields</a:t>
            </a:r>
            <a:endParaRPr lang="en-US" dirty="0"/>
          </a:p>
        </p:txBody>
      </p:sp>
      <p:sp>
        <p:nvSpPr>
          <p:cNvPr id="5" name="Slide Number Placeholder 4"/>
          <p:cNvSpPr>
            <a:spLocks noGrp="1"/>
          </p:cNvSpPr>
          <p:nvPr>
            <p:ph type="sldNum" sz="quarter" idx="12"/>
          </p:nvPr>
        </p:nvSpPr>
        <p:spPr/>
        <p:txBody>
          <a:bodyPr/>
          <a:lstStyle/>
          <a:p>
            <a:fld id="{F6A570CC-488F-4732-9B15-2F0CF4B1D373}" type="slidenum">
              <a:rPr lang="en-US" smtClean="0"/>
              <a:pPr/>
              <a:t>36</a:t>
            </a:fld>
            <a:endParaRPr lang="en-US"/>
          </a:p>
        </p:txBody>
      </p:sp>
      <p:pic>
        <p:nvPicPr>
          <p:cNvPr id="4" name="Picture 3"/>
          <p:cNvPicPr>
            <a:picLocks noChangeAspect="1"/>
          </p:cNvPicPr>
          <p:nvPr/>
        </p:nvPicPr>
        <p:blipFill>
          <a:blip r:embed="rId2"/>
          <a:stretch>
            <a:fillRect/>
          </a:stretch>
        </p:blipFill>
        <p:spPr>
          <a:xfrm>
            <a:off x="2609363" y="1742839"/>
            <a:ext cx="6973273" cy="3372321"/>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4969600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p:cNvSpPr>
          <p:nvPr>
            <p:ph type="title"/>
          </p:nvPr>
        </p:nvSpPr>
        <p:spPr/>
        <p:txBody>
          <a:bodyPr/>
          <a:lstStyle/>
          <a:p>
            <a:r>
              <a:rPr lang="en-US" dirty="0" smtClean="0"/>
              <a:t>Saving Explore Data Configuration</a:t>
            </a:r>
          </a:p>
        </p:txBody>
      </p:sp>
      <p:sp>
        <p:nvSpPr>
          <p:cNvPr id="7" name="Content Placeholder 6"/>
          <p:cNvSpPr>
            <a:spLocks noGrp="1"/>
          </p:cNvSpPr>
          <p:nvPr>
            <p:ph idx="1"/>
          </p:nvPr>
        </p:nvSpPr>
        <p:spPr/>
        <p:txBody>
          <a:bodyPr>
            <a:normAutofit fontScale="92500"/>
          </a:bodyPr>
          <a:lstStyle/>
          <a:p>
            <a:r>
              <a:rPr lang="en-US" dirty="0"/>
              <a:t>Clicking the Save Report button at the top right of the screen will prompt you to provide a name for your specialized report. </a:t>
            </a:r>
          </a:p>
          <a:p>
            <a:endParaRPr lang="en-US" dirty="0"/>
          </a:p>
          <a:p>
            <a:r>
              <a:rPr lang="en-US" dirty="0"/>
              <a:t>Columns, Sort Order, and Filter settings are saved.  </a:t>
            </a:r>
          </a:p>
          <a:p>
            <a:endParaRPr lang="en-US" dirty="0"/>
          </a:p>
          <a:p>
            <a:endParaRPr lang="en-US" dirty="0"/>
          </a:p>
          <a:p>
            <a:endParaRPr lang="en-US" dirty="0"/>
          </a:p>
          <a:p>
            <a:endParaRPr lang="en-US" dirty="0"/>
          </a:p>
          <a:p>
            <a:endParaRPr lang="en-US" dirty="0"/>
          </a:p>
          <a:p>
            <a:r>
              <a:rPr lang="en-US" dirty="0"/>
              <a:t>The name you provide will be entered into the Report List, and labeled with you as the author. </a:t>
            </a:r>
          </a:p>
        </p:txBody>
      </p:sp>
      <p:sp>
        <p:nvSpPr>
          <p:cNvPr id="5" name="Slide Number Placeholder 4"/>
          <p:cNvSpPr>
            <a:spLocks noGrp="1"/>
          </p:cNvSpPr>
          <p:nvPr>
            <p:ph type="sldNum" sz="quarter" idx="12"/>
          </p:nvPr>
        </p:nvSpPr>
        <p:spPr/>
        <p:txBody>
          <a:bodyPr/>
          <a:lstStyle/>
          <a:p>
            <a:fld id="{F6A570CC-488F-4732-9B15-2F0CF4B1D373}" type="slidenum">
              <a:rPr lang="en-US" smtClean="0"/>
              <a:pPr/>
              <a:t>37</a:t>
            </a:fld>
            <a:endParaRPr lang="en-US"/>
          </a:p>
        </p:txBody>
      </p:sp>
      <p:pic>
        <p:nvPicPr>
          <p:cNvPr id="2" name="Picture 1"/>
          <p:cNvPicPr>
            <a:picLocks noChangeAspect="1"/>
          </p:cNvPicPr>
          <p:nvPr/>
        </p:nvPicPr>
        <p:blipFill>
          <a:blip r:embed="rId2"/>
          <a:stretch>
            <a:fillRect/>
          </a:stretch>
        </p:blipFill>
        <p:spPr>
          <a:xfrm>
            <a:off x="2589212" y="3750183"/>
            <a:ext cx="8926171" cy="1448002"/>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4131838654"/>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p:cNvSpPr>
          <p:nvPr>
            <p:ph type="title"/>
          </p:nvPr>
        </p:nvSpPr>
        <p:spPr/>
        <p:txBody>
          <a:bodyPr/>
          <a:lstStyle/>
          <a:p>
            <a:r>
              <a:rPr lang="en-US" dirty="0" smtClean="0"/>
              <a:t>Filtering is your best friend</a:t>
            </a:r>
          </a:p>
        </p:txBody>
      </p:sp>
      <p:sp>
        <p:nvSpPr>
          <p:cNvPr id="76803" name="Rectangle 3"/>
          <p:cNvSpPr>
            <a:spLocks noGrp="1"/>
          </p:cNvSpPr>
          <p:nvPr>
            <p:ph idx="1"/>
          </p:nvPr>
        </p:nvSpPr>
        <p:spPr/>
        <p:txBody>
          <a:bodyPr>
            <a:normAutofit/>
          </a:bodyPr>
          <a:lstStyle/>
          <a:p>
            <a:r>
              <a:rPr lang="en-US" dirty="0" smtClean="0">
                <a:latin typeface="+mn-lt"/>
              </a:rPr>
              <a:t>Computers can be filtered by analyses/properties such as </a:t>
            </a:r>
            <a:r>
              <a:rPr lang="en-US" b="1" dirty="0" smtClean="0">
                <a:latin typeface="+mn-lt"/>
              </a:rPr>
              <a:t>OS, Subnet, IP, Active Directory path </a:t>
            </a:r>
            <a:r>
              <a:rPr lang="en-US" dirty="0" smtClean="0">
                <a:latin typeface="+mn-lt"/>
              </a:rPr>
              <a:t>and other collected properties. </a:t>
            </a:r>
          </a:p>
          <a:p>
            <a:r>
              <a:rPr lang="en-US" dirty="0" smtClean="0">
                <a:latin typeface="+mn-lt"/>
              </a:rPr>
              <a:t>Content can be filtered by </a:t>
            </a:r>
            <a:r>
              <a:rPr lang="en-US" b="1" dirty="0" smtClean="0">
                <a:latin typeface="+mn-lt"/>
              </a:rPr>
              <a:t>Site</a:t>
            </a:r>
            <a:r>
              <a:rPr lang="en-US" dirty="0" smtClean="0">
                <a:latin typeface="+mn-lt"/>
              </a:rPr>
              <a:t>, </a:t>
            </a:r>
            <a:r>
              <a:rPr lang="en-US" b="1" dirty="0" smtClean="0">
                <a:latin typeface="+mn-lt"/>
              </a:rPr>
              <a:t>Fixlet criticality </a:t>
            </a:r>
            <a:r>
              <a:rPr lang="en-US" dirty="0" smtClean="0">
                <a:latin typeface="+mn-lt"/>
              </a:rPr>
              <a:t>and other Fixlet properties.</a:t>
            </a:r>
          </a:p>
          <a:p>
            <a:endParaRPr lang="en-US" dirty="0" smtClean="0">
              <a:latin typeface="+mn-lt"/>
            </a:endParaRPr>
          </a:p>
        </p:txBody>
      </p:sp>
      <p:sp>
        <p:nvSpPr>
          <p:cNvPr id="5" name="Slide Number Placeholder 4"/>
          <p:cNvSpPr>
            <a:spLocks noGrp="1"/>
          </p:cNvSpPr>
          <p:nvPr>
            <p:ph type="sldNum" sz="quarter" idx="12"/>
          </p:nvPr>
        </p:nvSpPr>
        <p:spPr/>
        <p:txBody>
          <a:bodyPr/>
          <a:lstStyle/>
          <a:p>
            <a:fld id="{F6A570CC-488F-4732-9B15-2F0CF4B1D373}" type="slidenum">
              <a:rPr lang="en-US" smtClean="0"/>
              <a:pPr/>
              <a:t>38</a:t>
            </a:fld>
            <a:endParaRPr lang="en-US"/>
          </a:p>
        </p:txBody>
      </p:sp>
      <p:pic>
        <p:nvPicPr>
          <p:cNvPr id="4098" name="Picture 2"/>
          <p:cNvPicPr>
            <a:picLocks noChangeAspect="1" noChangeArrowheads="1"/>
          </p:cNvPicPr>
          <p:nvPr/>
        </p:nvPicPr>
        <p:blipFill>
          <a:blip r:embed="rId2"/>
          <a:srcRect/>
          <a:stretch>
            <a:fillRect/>
          </a:stretch>
        </p:blipFill>
        <p:spPr bwMode="auto">
          <a:xfrm>
            <a:off x="5189537" y="3174686"/>
            <a:ext cx="3714750" cy="169545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67679807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p:cNvSpPr>
          <p:nvPr>
            <p:ph type="title"/>
          </p:nvPr>
        </p:nvSpPr>
        <p:spPr/>
        <p:txBody>
          <a:bodyPr/>
          <a:lstStyle/>
          <a:p>
            <a:r>
              <a:rPr lang="en-US" dirty="0" smtClean="0">
                <a:latin typeface="Franklin Gothic Book" pitchFamily="-108" charset="0"/>
              </a:rPr>
              <a:t>Filtering Data</a:t>
            </a:r>
          </a:p>
        </p:txBody>
      </p:sp>
      <p:sp>
        <p:nvSpPr>
          <p:cNvPr id="6" name="Slide Number Placeholder 5"/>
          <p:cNvSpPr>
            <a:spLocks noGrp="1"/>
          </p:cNvSpPr>
          <p:nvPr>
            <p:ph type="sldNum" sz="quarter" idx="12"/>
          </p:nvPr>
        </p:nvSpPr>
        <p:spPr/>
        <p:txBody>
          <a:bodyPr/>
          <a:lstStyle/>
          <a:p>
            <a:fld id="{F6A570CC-488F-4732-9B15-2F0CF4B1D373}" type="slidenum">
              <a:rPr lang="en-US" smtClean="0"/>
              <a:pPr/>
              <a:t>39</a:t>
            </a:fld>
            <a:endParaRPr lang="en-US"/>
          </a:p>
        </p:txBody>
      </p:sp>
      <p:sp>
        <p:nvSpPr>
          <p:cNvPr id="5" name="Rectangle 4"/>
          <p:cNvSpPr/>
          <p:nvPr/>
        </p:nvSpPr>
        <p:spPr>
          <a:xfrm>
            <a:off x="1905000" y="3962401"/>
            <a:ext cx="8458200" cy="1200329"/>
          </a:xfrm>
          <a:prstGeom prst="rect">
            <a:avLst/>
          </a:prstGeom>
        </p:spPr>
        <p:txBody>
          <a:bodyPr wrap="square">
            <a:spAutoFit/>
          </a:bodyPr>
          <a:lstStyle/>
          <a:p>
            <a:endParaRPr lang="en-US" dirty="0"/>
          </a:p>
          <a:p>
            <a:r>
              <a:rPr lang="en-US" dirty="0"/>
              <a:t>Computers can be filtered by any combination of properties.    </a:t>
            </a:r>
          </a:p>
          <a:p>
            <a:endParaRPr lang="en-US" dirty="0"/>
          </a:p>
          <a:p>
            <a:r>
              <a:rPr lang="en-US" dirty="0"/>
              <a:t>Click the </a:t>
            </a:r>
            <a:r>
              <a:rPr lang="en-US" b="1" dirty="0"/>
              <a:t>Apply Filter </a:t>
            </a:r>
            <a:r>
              <a:rPr lang="en-US" dirty="0"/>
              <a:t>button to get an instant view of the impact of your filter. </a:t>
            </a:r>
          </a:p>
        </p:txBody>
      </p:sp>
      <p:pic>
        <p:nvPicPr>
          <p:cNvPr id="2050" name="Picture 2"/>
          <p:cNvPicPr>
            <a:picLocks noChangeAspect="1" noChangeArrowheads="1"/>
          </p:cNvPicPr>
          <p:nvPr/>
        </p:nvPicPr>
        <p:blipFill>
          <a:blip r:embed="rId2"/>
          <a:srcRect/>
          <a:stretch>
            <a:fillRect/>
          </a:stretch>
        </p:blipFill>
        <p:spPr bwMode="auto">
          <a:xfrm>
            <a:off x="2590800" y="1371600"/>
            <a:ext cx="7169032" cy="2819400"/>
          </a:xfrm>
          <a:prstGeom prst="rect">
            <a:avLst/>
          </a:prstGeom>
          <a:noFill/>
          <a:ln w="9525">
            <a:noFill/>
            <a:miter lim="800000"/>
            <a:headEnd/>
            <a:tailEnd/>
          </a:ln>
        </p:spPr>
      </p:pic>
    </p:spTree>
    <p:extLst>
      <p:ext uri="{BB962C8B-B14F-4D97-AF65-F5344CB8AC3E}">
        <p14:creationId xmlns:p14="http://schemas.microsoft.com/office/powerpoint/2010/main" val="38928813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p:cNvSpPr>
          <p:nvPr>
            <p:ph type="title"/>
          </p:nvPr>
        </p:nvSpPr>
        <p:spPr/>
        <p:txBody>
          <a:bodyPr/>
          <a:lstStyle/>
          <a:p>
            <a:r>
              <a:rPr lang="en-US" dirty="0" smtClean="0"/>
              <a:t>The </a:t>
            </a:r>
            <a:r>
              <a:rPr lang="en-US" dirty="0" err="1" smtClean="0"/>
              <a:t>Bigfix</a:t>
            </a:r>
            <a:r>
              <a:rPr lang="en-US" dirty="0" smtClean="0"/>
              <a:t> Platform</a:t>
            </a:r>
          </a:p>
        </p:txBody>
      </p:sp>
      <p:sp>
        <p:nvSpPr>
          <p:cNvPr id="44036" name="Rectangle 4"/>
          <p:cNvSpPr>
            <a:spLocks noGrp="1"/>
          </p:cNvSpPr>
          <p:nvPr>
            <p:ph idx="1"/>
          </p:nvPr>
        </p:nvSpPr>
        <p:spPr/>
        <p:txBody>
          <a:bodyPr>
            <a:normAutofit/>
          </a:bodyPr>
          <a:lstStyle/>
          <a:p>
            <a:pPr>
              <a:lnSpc>
                <a:spcPct val="110000"/>
              </a:lnSpc>
            </a:pPr>
            <a:r>
              <a:rPr lang="en-US" dirty="0" smtClean="0">
                <a:latin typeface="+mn-lt"/>
              </a:rPr>
              <a:t>Is a client-server application that allows for near real-time continuous vulnerability assessment, with minimal network or computer </a:t>
            </a:r>
            <a:r>
              <a:rPr lang="en-US" dirty="0" smtClean="0">
                <a:latin typeface="+mn-lt"/>
              </a:rPr>
              <a:t>resources and supports numerous OS’s including Windows, Linux, Mac OS, Unix, and more</a:t>
            </a:r>
            <a:endParaRPr lang="en-US" dirty="0" smtClean="0">
              <a:latin typeface="+mn-lt"/>
            </a:endParaRPr>
          </a:p>
          <a:p>
            <a:pPr>
              <a:lnSpc>
                <a:spcPct val="110000"/>
              </a:lnSpc>
            </a:pPr>
            <a:r>
              <a:rPr lang="en-US" dirty="0" smtClean="0"/>
              <a:t>The core application and services are managed by DOI and the relay services are managed by Bureau staff working with local site administrators</a:t>
            </a:r>
            <a:endParaRPr lang="en-US" dirty="0" smtClean="0">
              <a:latin typeface="+mn-lt"/>
            </a:endParaRPr>
          </a:p>
          <a:p>
            <a:pPr>
              <a:lnSpc>
                <a:spcPct val="110000"/>
              </a:lnSpc>
            </a:pPr>
            <a:r>
              <a:rPr lang="en-US" dirty="0" smtClean="0">
                <a:latin typeface="+mn-lt"/>
              </a:rPr>
              <a:t>Is designed to bring fast and responsive visibility into the computing state of your environment</a:t>
            </a:r>
          </a:p>
          <a:p>
            <a:pPr>
              <a:lnSpc>
                <a:spcPct val="110000"/>
              </a:lnSpc>
            </a:pPr>
            <a:r>
              <a:rPr lang="en-US" dirty="0" smtClean="0">
                <a:latin typeface="+mn-lt"/>
              </a:rPr>
              <a:t>Supports remediation capabilities accessible via the </a:t>
            </a:r>
            <a:r>
              <a:rPr lang="en-US" b="1" dirty="0" smtClean="0">
                <a:latin typeface="+mn-lt"/>
              </a:rPr>
              <a:t>Console </a:t>
            </a:r>
            <a:r>
              <a:rPr lang="en-US" dirty="0" smtClean="0">
                <a:latin typeface="+mn-lt"/>
              </a:rPr>
              <a:t>server</a:t>
            </a:r>
            <a:endParaRPr lang="en-US" b="1" dirty="0" smtClean="0">
              <a:latin typeface="+mn-lt"/>
            </a:endParaRPr>
          </a:p>
          <a:p>
            <a:pPr>
              <a:lnSpc>
                <a:spcPct val="110000"/>
              </a:lnSpc>
            </a:pPr>
            <a:r>
              <a:rPr lang="en-US" dirty="0" smtClean="0">
                <a:latin typeface="+mn-lt"/>
              </a:rPr>
              <a:t>Supports extensive reporting capabilities via the </a:t>
            </a:r>
            <a:r>
              <a:rPr lang="en-US" b="1" dirty="0" smtClean="0">
                <a:latin typeface="+mn-lt"/>
              </a:rPr>
              <a:t>Web Reports</a:t>
            </a:r>
            <a:r>
              <a:rPr lang="en-US" dirty="0" smtClean="0">
                <a:latin typeface="+mn-lt"/>
              </a:rPr>
              <a:t> server</a:t>
            </a:r>
          </a:p>
        </p:txBody>
      </p:sp>
      <p:sp>
        <p:nvSpPr>
          <p:cNvPr id="4" name="Slide Number Placeholder 3"/>
          <p:cNvSpPr>
            <a:spLocks noGrp="1"/>
          </p:cNvSpPr>
          <p:nvPr>
            <p:ph type="sldNum" sz="quarter" idx="12"/>
          </p:nvPr>
        </p:nvSpPr>
        <p:spPr/>
        <p:txBody>
          <a:bodyPr/>
          <a:lstStyle/>
          <a:p>
            <a:fld id="{F6A570CC-488F-4732-9B15-2F0CF4B1D373}" type="slidenum">
              <a:rPr lang="en-US" smtClean="0"/>
              <a:pPr/>
              <a:t>4</a:t>
            </a:fld>
            <a:endParaRPr lang="en-US"/>
          </a:p>
        </p:txBody>
      </p:sp>
    </p:spTree>
    <p:extLst>
      <p:ext uri="{BB962C8B-B14F-4D97-AF65-F5344CB8AC3E}">
        <p14:creationId xmlns:p14="http://schemas.microsoft.com/office/powerpoint/2010/main" val="249683475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Useful Computer Properties for Filtering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latin typeface="+mn-lt"/>
              </a:rPr>
              <a:t>Last Report Time</a:t>
            </a:r>
          </a:p>
          <a:p>
            <a:r>
              <a:rPr lang="en-US" dirty="0" smtClean="0">
                <a:latin typeface="+mn-lt"/>
              </a:rPr>
              <a:t>OS</a:t>
            </a:r>
          </a:p>
          <a:p>
            <a:r>
              <a:rPr lang="en-US" dirty="0" smtClean="0">
                <a:latin typeface="+mn-lt"/>
              </a:rPr>
              <a:t>IP Address</a:t>
            </a:r>
          </a:p>
          <a:p>
            <a:r>
              <a:rPr lang="en-US" dirty="0" smtClean="0">
                <a:latin typeface="+mn-lt"/>
              </a:rPr>
              <a:t>Subnet Address</a:t>
            </a:r>
          </a:p>
          <a:p>
            <a:r>
              <a:rPr lang="en-US" dirty="0" smtClean="0">
                <a:latin typeface="+mn-lt"/>
              </a:rPr>
              <a:t>Computer Name</a:t>
            </a:r>
          </a:p>
          <a:p>
            <a:r>
              <a:rPr lang="en-US" dirty="0" smtClean="0">
                <a:latin typeface="+mn-lt"/>
              </a:rPr>
              <a:t>Computer Type</a:t>
            </a:r>
          </a:p>
          <a:p>
            <a:r>
              <a:rPr lang="en-US" dirty="0" smtClean="0">
                <a:latin typeface="+mn-lt"/>
              </a:rPr>
              <a:t>User Name</a:t>
            </a:r>
          </a:p>
          <a:p>
            <a:r>
              <a:rPr lang="en-US" dirty="0" smtClean="0">
                <a:latin typeface="+mn-lt"/>
              </a:rPr>
              <a:t>Computer Groups</a:t>
            </a:r>
          </a:p>
          <a:p>
            <a:r>
              <a:rPr lang="en-US" dirty="0" smtClean="0">
                <a:latin typeface="+mn-lt"/>
              </a:rPr>
              <a:t>Active Directory Path</a:t>
            </a:r>
          </a:p>
          <a:p>
            <a:r>
              <a:rPr lang="en-US" dirty="0" smtClean="0">
                <a:latin typeface="+mn-lt"/>
              </a:rPr>
              <a:t>Installed Applications - Windows (Application Information (Windows))</a:t>
            </a:r>
          </a:p>
          <a:p>
            <a:endParaRPr lang="en-US" dirty="0"/>
          </a:p>
        </p:txBody>
      </p:sp>
      <p:sp>
        <p:nvSpPr>
          <p:cNvPr id="4" name="Slide Number Placeholder 3"/>
          <p:cNvSpPr>
            <a:spLocks noGrp="1"/>
          </p:cNvSpPr>
          <p:nvPr>
            <p:ph type="sldNum" sz="quarter" idx="12"/>
          </p:nvPr>
        </p:nvSpPr>
        <p:spPr/>
        <p:txBody>
          <a:bodyPr/>
          <a:lstStyle/>
          <a:p>
            <a:fld id="{F6A570CC-488F-4732-9B15-2F0CF4B1D373}" type="slidenum">
              <a:rPr lang="en-US" smtClean="0"/>
              <a:pPr/>
              <a:t>40</a:t>
            </a:fld>
            <a:endParaRPr lang="en-US"/>
          </a:p>
        </p:txBody>
      </p:sp>
    </p:spTree>
    <p:extLst>
      <p:ext uri="{BB962C8B-B14F-4D97-AF65-F5344CB8AC3E}">
        <p14:creationId xmlns:p14="http://schemas.microsoft.com/office/powerpoint/2010/main" val="83718964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Filter Options</a:t>
            </a:r>
            <a:endParaRPr lang="en-US" dirty="0"/>
          </a:p>
        </p:txBody>
      </p:sp>
      <p:sp>
        <p:nvSpPr>
          <p:cNvPr id="3" name="Content Placeholder 2"/>
          <p:cNvSpPr>
            <a:spLocks noGrp="1"/>
          </p:cNvSpPr>
          <p:nvPr>
            <p:ph idx="1"/>
          </p:nvPr>
        </p:nvSpPr>
        <p:spPr>
          <a:xfrm>
            <a:off x="2209800" y="4343400"/>
            <a:ext cx="8229600" cy="1676400"/>
          </a:xfrm>
        </p:spPr>
        <p:txBody>
          <a:bodyPr>
            <a:normAutofit/>
          </a:bodyPr>
          <a:lstStyle/>
          <a:p>
            <a:r>
              <a:rPr lang="en-US" b="1" dirty="0" smtClean="0">
                <a:latin typeface="+mn-lt"/>
              </a:rPr>
              <a:t>Add Clause </a:t>
            </a:r>
            <a:r>
              <a:rPr lang="en-US" dirty="0" smtClean="0">
                <a:latin typeface="+mn-lt"/>
              </a:rPr>
              <a:t>will add an </a:t>
            </a:r>
            <a:r>
              <a:rPr lang="en-US" dirty="0" smtClean="0">
                <a:solidFill>
                  <a:schemeClr val="hlink"/>
                </a:solidFill>
                <a:latin typeface="+mn-lt"/>
              </a:rPr>
              <a:t>OR</a:t>
            </a:r>
            <a:r>
              <a:rPr lang="en-US" dirty="0" smtClean="0">
                <a:latin typeface="+mn-lt"/>
              </a:rPr>
              <a:t> condition</a:t>
            </a:r>
          </a:p>
          <a:p>
            <a:r>
              <a:rPr lang="en-US" dirty="0" smtClean="0">
                <a:latin typeface="+mn-lt"/>
              </a:rPr>
              <a:t>The </a:t>
            </a:r>
            <a:r>
              <a:rPr lang="en-US" b="1" dirty="0" smtClean="0">
                <a:latin typeface="+mn-lt"/>
              </a:rPr>
              <a:t>+ Button </a:t>
            </a:r>
            <a:r>
              <a:rPr lang="en-US" dirty="0" smtClean="0">
                <a:latin typeface="+mn-lt"/>
              </a:rPr>
              <a:t>will add an </a:t>
            </a:r>
            <a:r>
              <a:rPr lang="en-US" dirty="0" smtClean="0">
                <a:solidFill>
                  <a:schemeClr val="hlink"/>
                </a:solidFill>
                <a:latin typeface="+mn-lt"/>
              </a:rPr>
              <a:t>AND</a:t>
            </a:r>
            <a:r>
              <a:rPr lang="en-US" dirty="0" smtClean="0">
                <a:latin typeface="+mn-lt"/>
              </a:rPr>
              <a:t> condition</a:t>
            </a:r>
          </a:p>
          <a:p>
            <a:r>
              <a:rPr lang="en-US" b="1" dirty="0" smtClean="0">
                <a:latin typeface="+mn-lt"/>
              </a:rPr>
              <a:t>Save Filter </a:t>
            </a:r>
            <a:r>
              <a:rPr lang="en-US" dirty="0" smtClean="0">
                <a:latin typeface="+mn-lt"/>
              </a:rPr>
              <a:t>will allow you to store filters for later and build more complex filters</a:t>
            </a:r>
            <a:endParaRPr lang="en-US" dirty="0">
              <a:latin typeface="+mn-lt"/>
            </a:endParaRPr>
          </a:p>
        </p:txBody>
      </p:sp>
      <p:sp>
        <p:nvSpPr>
          <p:cNvPr id="11" name="Slide Number Placeholder 10"/>
          <p:cNvSpPr>
            <a:spLocks noGrp="1"/>
          </p:cNvSpPr>
          <p:nvPr>
            <p:ph type="sldNum" sz="quarter" idx="12"/>
          </p:nvPr>
        </p:nvSpPr>
        <p:spPr/>
        <p:txBody>
          <a:bodyPr/>
          <a:lstStyle/>
          <a:p>
            <a:fld id="{F6A570CC-488F-4732-9B15-2F0CF4B1D373}" type="slidenum">
              <a:rPr lang="en-US" smtClean="0"/>
              <a:pPr/>
              <a:t>41</a:t>
            </a:fld>
            <a:endParaRPr lang="en-US"/>
          </a:p>
        </p:txBody>
      </p:sp>
      <p:grpSp>
        <p:nvGrpSpPr>
          <p:cNvPr id="19" name="Group 18"/>
          <p:cNvGrpSpPr/>
          <p:nvPr/>
        </p:nvGrpSpPr>
        <p:grpSpPr>
          <a:xfrm>
            <a:off x="2257213" y="1348947"/>
            <a:ext cx="8134773" cy="2872399"/>
            <a:chOff x="685800" y="1143000"/>
            <a:chExt cx="8134773" cy="2872399"/>
          </a:xfrm>
        </p:grpSpPr>
        <p:pic>
          <p:nvPicPr>
            <p:cNvPr id="2050" name="Picture 2"/>
            <p:cNvPicPr>
              <a:picLocks noChangeAspect="1" noChangeArrowheads="1"/>
            </p:cNvPicPr>
            <p:nvPr/>
          </p:nvPicPr>
          <p:blipFill>
            <a:blip r:embed="rId2"/>
            <a:srcRect/>
            <a:stretch>
              <a:fillRect/>
            </a:stretch>
          </p:blipFill>
          <p:spPr bwMode="auto">
            <a:xfrm>
              <a:off x="685800" y="1143000"/>
              <a:ext cx="6172200" cy="2872399"/>
            </a:xfrm>
            <a:prstGeom prst="rect">
              <a:avLst/>
            </a:prstGeom>
            <a:ln>
              <a:noFill/>
            </a:ln>
            <a:effectLst>
              <a:outerShdw blurRad="292100" dist="139700" dir="2700000" algn="tl" rotWithShape="0">
                <a:srgbClr val="333333">
                  <a:alpha val="65000"/>
                </a:srgbClr>
              </a:outerShdw>
            </a:effectLst>
          </p:spPr>
        </p:pic>
        <p:pic>
          <p:nvPicPr>
            <p:cNvPr id="2051" name="Picture 3"/>
            <p:cNvPicPr>
              <a:picLocks noChangeAspect="1" noChangeArrowheads="1"/>
            </p:cNvPicPr>
            <p:nvPr/>
          </p:nvPicPr>
          <p:blipFill>
            <a:blip r:embed="rId3"/>
            <a:srcRect/>
            <a:stretch>
              <a:fillRect/>
            </a:stretch>
          </p:blipFill>
          <p:spPr bwMode="auto">
            <a:xfrm>
              <a:off x="5867400" y="2667000"/>
              <a:ext cx="2953173" cy="609600"/>
            </a:xfrm>
            <a:prstGeom prst="rect">
              <a:avLst/>
            </a:prstGeom>
            <a:ln w="28575">
              <a:solidFill>
                <a:schemeClr val="accent2"/>
              </a:solidFill>
            </a:ln>
            <a:effectLst>
              <a:outerShdw blurRad="292100" dist="139700" dir="2700000" algn="tl" rotWithShape="0">
                <a:srgbClr val="333333">
                  <a:alpha val="65000"/>
                </a:srgbClr>
              </a:outerShdw>
            </a:effectLst>
          </p:spPr>
        </p:pic>
        <p:sp>
          <p:nvSpPr>
            <p:cNvPr id="8" name="Rounded Rectangle 7"/>
            <p:cNvSpPr/>
            <p:nvPr/>
          </p:nvSpPr>
          <p:spPr>
            <a:xfrm>
              <a:off x="5562600" y="1143000"/>
              <a:ext cx="1295400" cy="152400"/>
            </a:xfrm>
            <a:prstGeom prst="roundRect">
              <a:avLst/>
            </a:prstGeom>
            <a:solidFill>
              <a:schemeClr val="accent2">
                <a:lumMod val="40000"/>
                <a:lumOff val="60000"/>
                <a:alpha val="37000"/>
              </a:schemeClr>
            </a:solidFill>
            <a:ln w="25400">
              <a:solidFill>
                <a:schemeClr val="accent2"/>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Straight Connector 9"/>
            <p:cNvCxnSpPr>
              <a:stCxn id="8" idx="1"/>
            </p:cNvCxnSpPr>
            <p:nvPr/>
          </p:nvCxnSpPr>
          <p:spPr>
            <a:xfrm>
              <a:off x="5562600" y="1219200"/>
              <a:ext cx="304800" cy="1447800"/>
            </a:xfrm>
            <a:prstGeom prst="line">
              <a:avLst/>
            </a:prstGeom>
          </p:spPr>
          <p:style>
            <a:lnRef idx="2">
              <a:schemeClr val="accent2"/>
            </a:lnRef>
            <a:fillRef idx="0">
              <a:schemeClr val="accent2"/>
            </a:fillRef>
            <a:effectRef idx="1">
              <a:schemeClr val="accent2"/>
            </a:effectRef>
            <a:fontRef idx="minor">
              <a:schemeClr val="tx1"/>
            </a:fontRef>
          </p:style>
        </p:cxnSp>
        <p:cxnSp>
          <p:nvCxnSpPr>
            <p:cNvPr id="15" name="Straight Connector 14"/>
            <p:cNvCxnSpPr/>
            <p:nvPr/>
          </p:nvCxnSpPr>
          <p:spPr>
            <a:xfrm>
              <a:off x="6858000" y="1143000"/>
              <a:ext cx="1962573" cy="1524000"/>
            </a:xfrm>
            <a:prstGeom prst="line">
              <a:avLst/>
            </a:prstGeom>
          </p:spPr>
          <p:style>
            <a:lnRef idx="2">
              <a:schemeClr val="accent2"/>
            </a:lnRef>
            <a:fillRef idx="0">
              <a:schemeClr val="accent2"/>
            </a:fillRef>
            <a:effectRef idx="1">
              <a:schemeClr val="accent2"/>
            </a:effectRef>
            <a:fontRef idx="minor">
              <a:schemeClr val="tx1"/>
            </a:fontRef>
          </p:style>
        </p:cxnSp>
      </p:grpSp>
    </p:spTree>
    <p:extLst>
      <p:ext uri="{BB962C8B-B14F-4D97-AF65-F5344CB8AC3E}">
        <p14:creationId xmlns:p14="http://schemas.microsoft.com/office/powerpoint/2010/main" val="242298606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Exploring Content</a:t>
            </a:r>
            <a:endParaRPr lang="en-US" dirty="0"/>
          </a:p>
        </p:txBody>
      </p:sp>
      <p:sp>
        <p:nvSpPr>
          <p:cNvPr id="3" name="Content Placeholder 2"/>
          <p:cNvSpPr>
            <a:spLocks noGrp="1"/>
          </p:cNvSpPr>
          <p:nvPr>
            <p:ph idx="1"/>
          </p:nvPr>
        </p:nvSpPr>
        <p:spPr>
          <a:xfrm>
            <a:off x="1828800" y="5410200"/>
            <a:ext cx="8610600" cy="609600"/>
          </a:xfrm>
        </p:spPr>
        <p:txBody>
          <a:bodyPr/>
          <a:lstStyle/>
          <a:p>
            <a:r>
              <a:rPr lang="en-US" dirty="0" smtClean="0"/>
              <a:t>Provides a view of content and the computers applicable to them</a:t>
            </a:r>
            <a:endParaRPr lang="en-US" dirty="0"/>
          </a:p>
        </p:txBody>
      </p:sp>
      <p:sp>
        <p:nvSpPr>
          <p:cNvPr id="9" name="Slide Number Placeholder 8"/>
          <p:cNvSpPr>
            <a:spLocks noGrp="1"/>
          </p:cNvSpPr>
          <p:nvPr>
            <p:ph type="sldNum" sz="quarter" idx="12"/>
          </p:nvPr>
        </p:nvSpPr>
        <p:spPr/>
        <p:txBody>
          <a:bodyPr/>
          <a:lstStyle/>
          <a:p>
            <a:fld id="{F6A570CC-488F-4732-9B15-2F0CF4B1D373}" type="slidenum">
              <a:rPr lang="en-US" smtClean="0"/>
              <a:pPr/>
              <a:t>42</a:t>
            </a:fld>
            <a:endParaRPr lang="en-US"/>
          </a:p>
        </p:txBody>
      </p:sp>
      <p:grpSp>
        <p:nvGrpSpPr>
          <p:cNvPr id="8" name="Group 7"/>
          <p:cNvGrpSpPr/>
          <p:nvPr/>
        </p:nvGrpSpPr>
        <p:grpSpPr>
          <a:xfrm>
            <a:off x="2514600" y="1219201"/>
            <a:ext cx="7162800" cy="4019569"/>
            <a:chOff x="990600" y="1219200"/>
            <a:chExt cx="7162800" cy="4019569"/>
          </a:xfrm>
        </p:grpSpPr>
        <p:pic>
          <p:nvPicPr>
            <p:cNvPr id="6146" name="Picture 2"/>
            <p:cNvPicPr>
              <a:picLocks noChangeAspect="1" noChangeArrowheads="1"/>
            </p:cNvPicPr>
            <p:nvPr/>
          </p:nvPicPr>
          <p:blipFill>
            <a:blip r:embed="rId2"/>
            <a:srcRect/>
            <a:stretch>
              <a:fillRect/>
            </a:stretch>
          </p:blipFill>
          <p:spPr bwMode="auto">
            <a:xfrm>
              <a:off x="990600" y="1219200"/>
              <a:ext cx="7162800" cy="4019569"/>
            </a:xfrm>
            <a:prstGeom prst="rect">
              <a:avLst/>
            </a:prstGeom>
            <a:ln>
              <a:noFill/>
            </a:ln>
            <a:effectLst>
              <a:outerShdw blurRad="292100" dist="139700" dir="2700000" algn="tl" rotWithShape="0">
                <a:srgbClr val="333333">
                  <a:alpha val="65000"/>
                </a:srgbClr>
              </a:outerShdw>
            </a:effectLst>
          </p:spPr>
        </p:pic>
        <p:sp>
          <p:nvSpPr>
            <p:cNvPr id="7" name="Oval 6"/>
            <p:cNvSpPr/>
            <p:nvPr/>
          </p:nvSpPr>
          <p:spPr>
            <a:xfrm>
              <a:off x="2057400" y="1752600"/>
              <a:ext cx="685800" cy="304800"/>
            </a:xfrm>
            <a:prstGeom prst="ellipse">
              <a:avLst/>
            </a:prstGeom>
            <a:noFill/>
            <a:ln w="28575">
              <a:solidFill>
                <a:schemeClr val="accent2"/>
              </a:solidFill>
            </a:ln>
            <a:effectLst>
              <a:outerShdw blurRad="50800" dist="38100" algn="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20555871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in the “Progress” column?</a:t>
            </a:r>
            <a:endParaRPr lang="en-US" dirty="0"/>
          </a:p>
        </p:txBody>
      </p:sp>
      <p:sp>
        <p:nvSpPr>
          <p:cNvPr id="3" name="Content Placeholder 2"/>
          <p:cNvSpPr>
            <a:spLocks noGrp="1"/>
          </p:cNvSpPr>
          <p:nvPr>
            <p:ph idx="1"/>
          </p:nvPr>
        </p:nvSpPr>
        <p:spPr>
          <a:xfrm>
            <a:off x="2209800" y="4114800"/>
            <a:ext cx="8229600" cy="1905000"/>
          </a:xfrm>
        </p:spPr>
        <p:txBody>
          <a:bodyPr/>
          <a:lstStyle/>
          <a:p>
            <a:r>
              <a:rPr lang="en-US" dirty="0" smtClean="0">
                <a:latin typeface="+mn-lt"/>
              </a:rPr>
              <a:t>For analyses locality is displayed: globally/locally</a:t>
            </a:r>
          </a:p>
          <a:p>
            <a:r>
              <a:rPr lang="en-US" dirty="0" smtClean="0">
                <a:latin typeface="+mn-lt"/>
              </a:rPr>
              <a:t>For </a:t>
            </a:r>
            <a:r>
              <a:rPr lang="en-US" dirty="0" err="1" smtClean="0">
                <a:latin typeface="+mn-lt"/>
              </a:rPr>
              <a:t>fixlets</a:t>
            </a:r>
            <a:r>
              <a:rPr lang="en-US" dirty="0" smtClean="0">
                <a:latin typeface="+mn-lt"/>
              </a:rPr>
              <a:t>, tasks, and baselines the </a:t>
            </a:r>
            <a:r>
              <a:rPr lang="en-US" b="1" dirty="0" smtClean="0">
                <a:latin typeface="+mn-lt"/>
              </a:rPr>
              <a:t>percentage still relevant</a:t>
            </a:r>
            <a:r>
              <a:rPr lang="en-US" dirty="0" smtClean="0">
                <a:latin typeface="+mn-lt"/>
              </a:rPr>
              <a:t> of all computers that were ever once relevant is displayed</a:t>
            </a:r>
          </a:p>
        </p:txBody>
      </p:sp>
      <p:sp>
        <p:nvSpPr>
          <p:cNvPr id="5" name="Slide Number Placeholder 4"/>
          <p:cNvSpPr>
            <a:spLocks noGrp="1"/>
          </p:cNvSpPr>
          <p:nvPr>
            <p:ph type="sldNum" sz="quarter" idx="12"/>
          </p:nvPr>
        </p:nvSpPr>
        <p:spPr/>
        <p:txBody>
          <a:bodyPr/>
          <a:lstStyle/>
          <a:p>
            <a:fld id="{F6A570CC-488F-4732-9B15-2F0CF4B1D373}" type="slidenum">
              <a:rPr lang="en-US" smtClean="0"/>
              <a:pPr/>
              <a:t>43</a:t>
            </a:fld>
            <a:endParaRPr lang="en-US"/>
          </a:p>
        </p:txBody>
      </p:sp>
      <p:pic>
        <p:nvPicPr>
          <p:cNvPr id="8195" name="Picture 3"/>
          <p:cNvPicPr>
            <a:picLocks noChangeAspect="1" noChangeArrowheads="1"/>
          </p:cNvPicPr>
          <p:nvPr/>
        </p:nvPicPr>
        <p:blipFill>
          <a:blip r:embed="rId2"/>
          <a:srcRect/>
          <a:stretch>
            <a:fillRect/>
          </a:stretch>
        </p:blipFill>
        <p:spPr bwMode="auto">
          <a:xfrm>
            <a:off x="2209801" y="1447800"/>
            <a:ext cx="7915571" cy="23622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11319302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Adding Content Fields</a:t>
            </a:r>
            <a:endParaRPr lang="en-US" dirty="0"/>
          </a:p>
        </p:txBody>
      </p:sp>
      <p:sp>
        <p:nvSpPr>
          <p:cNvPr id="3" name="Content Placeholder 2"/>
          <p:cNvSpPr>
            <a:spLocks noGrp="1"/>
          </p:cNvSpPr>
          <p:nvPr>
            <p:ph idx="1"/>
          </p:nvPr>
        </p:nvSpPr>
        <p:spPr>
          <a:xfrm>
            <a:off x="1981200" y="1600200"/>
            <a:ext cx="4357689" cy="4572000"/>
          </a:xfrm>
        </p:spPr>
        <p:txBody>
          <a:bodyPr/>
          <a:lstStyle/>
          <a:p>
            <a:r>
              <a:rPr lang="en-US" b="1" dirty="0" smtClean="0">
                <a:latin typeface="+mn-lt"/>
              </a:rPr>
              <a:t>Available Columns </a:t>
            </a:r>
            <a:r>
              <a:rPr lang="en-US" dirty="0" smtClean="0">
                <a:latin typeface="+mn-lt"/>
              </a:rPr>
              <a:t>lists attributes about the content (not computers)</a:t>
            </a:r>
          </a:p>
          <a:p>
            <a:r>
              <a:rPr lang="en-US" b="1" dirty="0" smtClean="0">
                <a:latin typeface="+mn-lt"/>
              </a:rPr>
              <a:t>Current Columns </a:t>
            </a:r>
            <a:r>
              <a:rPr lang="en-US" dirty="0" smtClean="0">
                <a:latin typeface="+mn-lt"/>
              </a:rPr>
              <a:t>lists what is included in the data</a:t>
            </a:r>
          </a:p>
          <a:p>
            <a:r>
              <a:rPr lang="en-US" b="1" dirty="0" smtClean="0">
                <a:latin typeface="+mn-lt"/>
              </a:rPr>
              <a:t>Expand</a:t>
            </a:r>
            <a:r>
              <a:rPr lang="en-US" dirty="0" smtClean="0">
                <a:latin typeface="+mn-lt"/>
              </a:rPr>
              <a:t> allows you to show relevant or once relevant computer names</a:t>
            </a:r>
            <a:endParaRPr lang="en-US" dirty="0">
              <a:latin typeface="+mn-lt"/>
            </a:endParaRPr>
          </a:p>
        </p:txBody>
      </p:sp>
      <p:sp>
        <p:nvSpPr>
          <p:cNvPr id="5" name="Slide Number Placeholder 4"/>
          <p:cNvSpPr>
            <a:spLocks noGrp="1"/>
          </p:cNvSpPr>
          <p:nvPr>
            <p:ph type="sldNum" sz="quarter" idx="12"/>
          </p:nvPr>
        </p:nvSpPr>
        <p:spPr/>
        <p:txBody>
          <a:bodyPr/>
          <a:lstStyle/>
          <a:p>
            <a:fld id="{F6A570CC-488F-4732-9B15-2F0CF4B1D373}" type="slidenum">
              <a:rPr lang="en-US" smtClean="0"/>
              <a:pPr/>
              <a:t>44</a:t>
            </a:fld>
            <a:endParaRPr lang="en-US"/>
          </a:p>
        </p:txBody>
      </p:sp>
      <p:pic>
        <p:nvPicPr>
          <p:cNvPr id="7170" name="Picture 2"/>
          <p:cNvPicPr>
            <a:picLocks noChangeAspect="1" noChangeArrowheads="1"/>
          </p:cNvPicPr>
          <p:nvPr/>
        </p:nvPicPr>
        <p:blipFill>
          <a:blip r:embed="rId2"/>
          <a:srcRect r="21547"/>
          <a:stretch>
            <a:fillRect/>
          </a:stretch>
        </p:blipFill>
        <p:spPr bwMode="auto">
          <a:xfrm>
            <a:off x="6338890" y="1447801"/>
            <a:ext cx="4100511" cy="425767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91334910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Filters</a:t>
            </a:r>
            <a:endParaRPr lang="en-US" dirty="0"/>
          </a:p>
        </p:txBody>
      </p:sp>
      <p:sp>
        <p:nvSpPr>
          <p:cNvPr id="3" name="Content Placeholder 2"/>
          <p:cNvSpPr>
            <a:spLocks noGrp="1"/>
          </p:cNvSpPr>
          <p:nvPr>
            <p:ph idx="1"/>
          </p:nvPr>
        </p:nvSpPr>
        <p:spPr>
          <a:xfrm>
            <a:off x="2209800" y="1493838"/>
            <a:ext cx="8229600" cy="4754562"/>
          </a:xfrm>
        </p:spPr>
        <p:txBody>
          <a:bodyPr>
            <a:normAutofit/>
          </a:bodyPr>
          <a:lstStyle/>
          <a:p>
            <a:r>
              <a:rPr lang="en-US" b="1" dirty="0" smtClean="0">
                <a:latin typeface="+mn-lt"/>
              </a:rPr>
              <a:t>Filtering content is critical</a:t>
            </a:r>
          </a:p>
          <a:p>
            <a:pPr lvl="1"/>
            <a:r>
              <a:rPr lang="en-US" dirty="0" smtClean="0">
                <a:latin typeface="+mn-lt"/>
              </a:rPr>
              <a:t>There are more than 12,000 </a:t>
            </a:r>
            <a:r>
              <a:rPr lang="en-US" dirty="0" err="1" smtClean="0">
                <a:latin typeface="+mn-lt"/>
              </a:rPr>
              <a:t>fixlets</a:t>
            </a:r>
            <a:r>
              <a:rPr lang="en-US" dirty="0" smtClean="0">
                <a:latin typeface="+mn-lt"/>
              </a:rPr>
              <a:t> available in the console</a:t>
            </a:r>
          </a:p>
          <a:p>
            <a:pPr lvl="1"/>
            <a:r>
              <a:rPr lang="en-US" dirty="0" smtClean="0">
                <a:latin typeface="+mn-lt"/>
              </a:rPr>
              <a:t>Not all </a:t>
            </a:r>
            <a:r>
              <a:rPr lang="en-US" dirty="0" err="1" smtClean="0">
                <a:latin typeface="+mn-lt"/>
              </a:rPr>
              <a:t>fixlets</a:t>
            </a:r>
            <a:r>
              <a:rPr lang="en-US" dirty="0" smtClean="0">
                <a:latin typeface="+mn-lt"/>
              </a:rPr>
              <a:t> are security or patch related</a:t>
            </a:r>
          </a:p>
          <a:p>
            <a:r>
              <a:rPr lang="en-US" dirty="0" smtClean="0">
                <a:latin typeface="+mn-lt"/>
              </a:rPr>
              <a:t>Useful Content Filters</a:t>
            </a:r>
          </a:p>
          <a:p>
            <a:pPr lvl="1"/>
            <a:r>
              <a:rPr lang="en-US" dirty="0" smtClean="0">
                <a:latin typeface="+mn-lt"/>
              </a:rPr>
              <a:t>Site</a:t>
            </a:r>
          </a:p>
          <a:p>
            <a:pPr lvl="1"/>
            <a:r>
              <a:rPr lang="en-US" dirty="0" smtClean="0">
                <a:latin typeface="+mn-lt"/>
              </a:rPr>
              <a:t>Name</a:t>
            </a:r>
          </a:p>
          <a:p>
            <a:pPr lvl="1"/>
            <a:r>
              <a:rPr lang="en-US" dirty="0" smtClean="0">
                <a:latin typeface="+mn-lt"/>
              </a:rPr>
              <a:t>Source Severity (vendor’s severity)</a:t>
            </a:r>
          </a:p>
          <a:p>
            <a:pPr lvl="1"/>
            <a:r>
              <a:rPr lang="en-US" dirty="0" smtClean="0">
                <a:latin typeface="+mn-lt"/>
              </a:rPr>
              <a:t>CVE</a:t>
            </a:r>
          </a:p>
          <a:p>
            <a:pPr lvl="1"/>
            <a:r>
              <a:rPr lang="en-US" dirty="0" smtClean="0">
                <a:latin typeface="+mn-lt"/>
              </a:rPr>
              <a:t>Applicable Computer Name</a:t>
            </a:r>
          </a:p>
          <a:p>
            <a:pPr lvl="1"/>
            <a:r>
              <a:rPr lang="en-US" dirty="0" smtClean="0">
                <a:latin typeface="+mn-lt"/>
              </a:rPr>
              <a:t>Applicable Computer Count</a:t>
            </a:r>
            <a:endParaRPr lang="en-US" dirty="0">
              <a:latin typeface="+mn-lt"/>
            </a:endParaRPr>
          </a:p>
        </p:txBody>
      </p:sp>
      <p:sp>
        <p:nvSpPr>
          <p:cNvPr id="4" name="Slide Number Placeholder 3"/>
          <p:cNvSpPr>
            <a:spLocks noGrp="1"/>
          </p:cNvSpPr>
          <p:nvPr>
            <p:ph type="sldNum" sz="quarter" idx="12"/>
          </p:nvPr>
        </p:nvSpPr>
        <p:spPr/>
        <p:txBody>
          <a:bodyPr/>
          <a:lstStyle/>
          <a:p>
            <a:fld id="{F6A570CC-488F-4732-9B15-2F0CF4B1D373}" type="slidenum">
              <a:rPr lang="en-US" smtClean="0"/>
              <a:pPr/>
              <a:t>45</a:t>
            </a:fld>
            <a:endParaRPr lang="en-US"/>
          </a:p>
        </p:txBody>
      </p:sp>
    </p:spTree>
    <p:extLst>
      <p:ext uri="{BB962C8B-B14F-4D97-AF65-F5344CB8AC3E}">
        <p14:creationId xmlns:p14="http://schemas.microsoft.com/office/powerpoint/2010/main" val="18947278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Useful Sites</a:t>
            </a:r>
            <a:endParaRPr lang="en-US" dirty="0"/>
          </a:p>
        </p:txBody>
      </p:sp>
      <p:sp>
        <p:nvSpPr>
          <p:cNvPr id="3" name="Content Placeholder 2"/>
          <p:cNvSpPr>
            <a:spLocks noGrp="1"/>
          </p:cNvSpPr>
          <p:nvPr>
            <p:ph idx="1"/>
          </p:nvPr>
        </p:nvSpPr>
        <p:spPr/>
        <p:txBody>
          <a:bodyPr>
            <a:normAutofit/>
          </a:bodyPr>
          <a:lstStyle/>
          <a:p>
            <a:r>
              <a:rPr lang="en-US" b="1" dirty="0" smtClean="0"/>
              <a:t>Patches for Windows (English) </a:t>
            </a:r>
            <a:r>
              <a:rPr lang="en-US" dirty="0" smtClean="0"/>
              <a:t>–contains patch content from Microsoft</a:t>
            </a:r>
          </a:p>
          <a:p>
            <a:r>
              <a:rPr lang="en-US" b="1" dirty="0" smtClean="0"/>
              <a:t>Updates for Windows Applications </a:t>
            </a:r>
            <a:r>
              <a:rPr lang="en-US" dirty="0" smtClean="0"/>
              <a:t>– contains non-Microsoft patches for Windows applications (e.g. Adobe Flash, Java Runtime Environment)</a:t>
            </a:r>
          </a:p>
          <a:p>
            <a:r>
              <a:rPr lang="en-US" b="1" dirty="0" smtClean="0"/>
              <a:t>Vulnerabilities to Windows Systems </a:t>
            </a:r>
            <a:r>
              <a:rPr lang="en-US" dirty="0" smtClean="0"/>
              <a:t>– contains patches from the OVAL vulnerability repository</a:t>
            </a:r>
          </a:p>
          <a:p>
            <a:r>
              <a:rPr lang="en-US" b="1" dirty="0" smtClean="0"/>
              <a:t>… Checklist for … </a:t>
            </a:r>
            <a:r>
              <a:rPr lang="en-US" dirty="0" smtClean="0"/>
              <a:t>- a series of sites that contain secure configuration content</a:t>
            </a:r>
          </a:p>
          <a:p>
            <a:r>
              <a:rPr lang="en-US" b="1" dirty="0" smtClean="0"/>
              <a:t>Patches for … </a:t>
            </a:r>
            <a:r>
              <a:rPr lang="en-US" dirty="0" smtClean="0"/>
              <a:t>- a series of OS vendor patches</a:t>
            </a:r>
            <a:endParaRPr lang="en-US" dirty="0"/>
          </a:p>
        </p:txBody>
      </p:sp>
      <p:sp>
        <p:nvSpPr>
          <p:cNvPr id="4" name="Slide Number Placeholder 3"/>
          <p:cNvSpPr>
            <a:spLocks noGrp="1"/>
          </p:cNvSpPr>
          <p:nvPr>
            <p:ph type="sldNum" sz="quarter" idx="12"/>
          </p:nvPr>
        </p:nvSpPr>
        <p:spPr/>
        <p:txBody>
          <a:bodyPr/>
          <a:lstStyle/>
          <a:p>
            <a:fld id="{F6A570CC-488F-4732-9B15-2F0CF4B1D373}" type="slidenum">
              <a:rPr lang="en-US" smtClean="0"/>
              <a:pPr/>
              <a:t>46</a:t>
            </a:fld>
            <a:endParaRPr lang="en-US"/>
          </a:p>
        </p:txBody>
      </p:sp>
    </p:spTree>
    <p:extLst>
      <p:ext uri="{BB962C8B-B14F-4D97-AF65-F5344CB8AC3E}">
        <p14:creationId xmlns:p14="http://schemas.microsoft.com/office/powerpoint/2010/main" val="307649571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p:nvPr>
        </p:nvSpPr>
        <p:spPr/>
        <p:txBody>
          <a:bodyPr/>
          <a:lstStyle/>
          <a:p>
            <a:r>
              <a:rPr lang="en-US" dirty="0" smtClean="0"/>
              <a:t>Viewing Reports</a:t>
            </a:r>
          </a:p>
        </p:txBody>
      </p:sp>
      <p:sp>
        <p:nvSpPr>
          <p:cNvPr id="5" name="Content Placeholder 4"/>
          <p:cNvSpPr>
            <a:spLocks noGrp="1"/>
          </p:cNvSpPr>
          <p:nvPr>
            <p:ph idx="1"/>
          </p:nvPr>
        </p:nvSpPr>
        <p:spPr>
          <a:xfrm>
            <a:off x="2589212" y="1719075"/>
            <a:ext cx="8915400" cy="3777622"/>
          </a:xfrm>
        </p:spPr>
        <p:txBody>
          <a:bodyPr/>
          <a:lstStyle/>
          <a:p>
            <a:pPr>
              <a:buFont typeface="+mj-lt"/>
              <a:buAutoNum type="arabicPeriod"/>
            </a:pPr>
            <a:r>
              <a:rPr lang="en-US" dirty="0" smtClean="0"/>
              <a:t>Click </a:t>
            </a:r>
            <a:r>
              <a:rPr lang="en-US" b="1" dirty="0"/>
              <a:t>Report List</a:t>
            </a:r>
            <a:r>
              <a:rPr lang="en-US" dirty="0"/>
              <a:t> from the top tab </a:t>
            </a:r>
            <a:r>
              <a:rPr lang="en-US" dirty="0" smtClean="0"/>
              <a:t>bar</a:t>
            </a:r>
            <a:endParaRPr lang="en-US" dirty="0"/>
          </a:p>
          <a:p>
            <a:pPr>
              <a:buFont typeface="+mj-lt"/>
              <a:buAutoNum type="arabicPeriod"/>
            </a:pPr>
            <a:r>
              <a:rPr lang="en-US" dirty="0" smtClean="0"/>
              <a:t>The </a:t>
            </a:r>
            <a:r>
              <a:rPr lang="en-US" dirty="0"/>
              <a:t>list of reports is displayed. Simply click a report link to see the </a:t>
            </a:r>
            <a:r>
              <a:rPr lang="en-US" dirty="0" smtClean="0"/>
              <a:t>report</a:t>
            </a:r>
          </a:p>
          <a:p>
            <a:pPr>
              <a:buFont typeface="+mj-lt"/>
              <a:buAutoNum type="arabicPeriod"/>
            </a:pPr>
            <a:r>
              <a:rPr lang="en-US" dirty="0"/>
              <a:t>You can search reports by typing in the circled </a:t>
            </a:r>
            <a:r>
              <a:rPr lang="en-US" dirty="0" smtClean="0"/>
              <a:t>box</a:t>
            </a:r>
            <a:endParaRPr lang="en-US" dirty="0"/>
          </a:p>
          <a:p>
            <a:pPr>
              <a:buFont typeface="+mj-lt"/>
              <a:buAutoNum type="arabicPeriod"/>
            </a:pPr>
            <a:r>
              <a:rPr lang="en-US" dirty="0" smtClean="0"/>
              <a:t>Note </a:t>
            </a:r>
            <a:r>
              <a:rPr lang="en-US" dirty="0"/>
              <a:t>that you can filter the reports by label and </a:t>
            </a:r>
            <a:r>
              <a:rPr lang="en-US" dirty="0" smtClean="0"/>
              <a:t>author </a:t>
            </a:r>
            <a:endParaRPr lang="en-US" dirty="0"/>
          </a:p>
          <a:p>
            <a:endParaRPr lang="en-US" dirty="0"/>
          </a:p>
          <a:p>
            <a:endParaRPr lang="en-US" dirty="0"/>
          </a:p>
        </p:txBody>
      </p:sp>
      <p:sp>
        <p:nvSpPr>
          <p:cNvPr id="11" name="Slide Number Placeholder 10"/>
          <p:cNvSpPr>
            <a:spLocks noGrp="1"/>
          </p:cNvSpPr>
          <p:nvPr>
            <p:ph type="sldNum" sz="quarter" idx="12"/>
          </p:nvPr>
        </p:nvSpPr>
        <p:spPr/>
        <p:txBody>
          <a:bodyPr/>
          <a:lstStyle/>
          <a:p>
            <a:fld id="{F6A570CC-488F-4732-9B15-2F0CF4B1D373}" type="slidenum">
              <a:rPr lang="en-US" smtClean="0"/>
              <a:pPr/>
              <a:t>47</a:t>
            </a:fld>
            <a:endParaRPr lang="en-US"/>
          </a:p>
        </p:txBody>
      </p:sp>
      <p:pic>
        <p:nvPicPr>
          <p:cNvPr id="2" name="Picture 1"/>
          <p:cNvPicPr>
            <a:picLocks noChangeAspect="1"/>
          </p:cNvPicPr>
          <p:nvPr/>
        </p:nvPicPr>
        <p:blipFill>
          <a:blip r:embed="rId2"/>
          <a:stretch>
            <a:fillRect/>
          </a:stretch>
        </p:blipFill>
        <p:spPr>
          <a:xfrm>
            <a:off x="2689543" y="3283822"/>
            <a:ext cx="8954750" cy="3486637"/>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834450110"/>
      </p:ext>
    </p:extLst>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Exporting Report Data</a:t>
            </a:r>
            <a:endParaRPr lang="en-US" dirty="0"/>
          </a:p>
        </p:txBody>
      </p:sp>
      <p:sp>
        <p:nvSpPr>
          <p:cNvPr id="3" name="Content Placeholder 2"/>
          <p:cNvSpPr>
            <a:spLocks noGrp="1"/>
          </p:cNvSpPr>
          <p:nvPr>
            <p:ph idx="1"/>
          </p:nvPr>
        </p:nvSpPr>
        <p:spPr>
          <a:xfrm>
            <a:off x="2589212" y="1905000"/>
            <a:ext cx="8915400" cy="3777622"/>
          </a:xfrm>
        </p:spPr>
        <p:txBody>
          <a:bodyPr/>
          <a:lstStyle/>
          <a:p>
            <a:r>
              <a:rPr lang="en-US" dirty="0" smtClean="0">
                <a:latin typeface="+mn-lt"/>
              </a:rPr>
              <a:t>Exporting is very useful</a:t>
            </a:r>
          </a:p>
          <a:p>
            <a:pPr lvl="1"/>
            <a:r>
              <a:rPr lang="en-US" dirty="0" smtClean="0">
                <a:latin typeface="+mn-lt"/>
              </a:rPr>
              <a:t>Export as CSV to import to Excel</a:t>
            </a:r>
          </a:p>
          <a:p>
            <a:r>
              <a:rPr lang="en-US" dirty="0" smtClean="0">
                <a:latin typeface="+mn-lt"/>
              </a:rPr>
              <a:t>Excel is better at a few things</a:t>
            </a:r>
          </a:p>
          <a:p>
            <a:pPr lvl="1"/>
            <a:r>
              <a:rPr lang="en-US" dirty="0" smtClean="0">
                <a:latin typeface="+mn-lt"/>
              </a:rPr>
              <a:t>Printing</a:t>
            </a:r>
          </a:p>
          <a:p>
            <a:pPr lvl="1"/>
            <a:r>
              <a:rPr lang="en-US" dirty="0" smtClean="0">
                <a:latin typeface="+mn-lt"/>
              </a:rPr>
              <a:t>Calculations</a:t>
            </a:r>
          </a:p>
          <a:p>
            <a:pPr lvl="1"/>
            <a:r>
              <a:rPr lang="en-US" dirty="0" smtClean="0">
                <a:latin typeface="+mn-lt"/>
              </a:rPr>
              <a:t>Data Visualization</a:t>
            </a:r>
          </a:p>
          <a:p>
            <a:pPr lvl="1"/>
            <a:r>
              <a:rPr lang="en-US" dirty="0" smtClean="0">
                <a:latin typeface="+mn-lt"/>
              </a:rPr>
              <a:t>Pivoting</a:t>
            </a:r>
            <a:endParaRPr lang="en-US" dirty="0">
              <a:latin typeface="+mn-lt"/>
            </a:endParaRPr>
          </a:p>
        </p:txBody>
      </p:sp>
      <p:sp>
        <p:nvSpPr>
          <p:cNvPr id="4" name="Slide Number Placeholder 3"/>
          <p:cNvSpPr>
            <a:spLocks noGrp="1"/>
          </p:cNvSpPr>
          <p:nvPr>
            <p:ph type="sldNum" sz="quarter" idx="12"/>
          </p:nvPr>
        </p:nvSpPr>
        <p:spPr/>
        <p:txBody>
          <a:bodyPr/>
          <a:lstStyle/>
          <a:p>
            <a:fld id="{F6A570CC-488F-4732-9B15-2F0CF4B1D373}" type="slidenum">
              <a:rPr lang="en-US" smtClean="0"/>
              <a:pPr/>
              <a:t>48</a:t>
            </a:fld>
            <a:endParaRPr lang="en-US"/>
          </a:p>
        </p:txBody>
      </p:sp>
      <p:grpSp>
        <p:nvGrpSpPr>
          <p:cNvPr id="5" name="Group 4"/>
          <p:cNvGrpSpPr/>
          <p:nvPr/>
        </p:nvGrpSpPr>
        <p:grpSpPr>
          <a:xfrm>
            <a:off x="3824193" y="4652319"/>
            <a:ext cx="8142431" cy="1981200"/>
            <a:chOff x="381000" y="2667000"/>
            <a:chExt cx="8142431" cy="1981200"/>
          </a:xfrm>
        </p:grpSpPr>
        <p:pic>
          <p:nvPicPr>
            <p:cNvPr id="6" name="Picture 3"/>
            <p:cNvPicPr>
              <a:picLocks noChangeAspect="1" noChangeArrowheads="1"/>
            </p:cNvPicPr>
            <p:nvPr/>
          </p:nvPicPr>
          <p:blipFill>
            <a:blip r:embed="rId2"/>
            <a:srcRect/>
            <a:stretch>
              <a:fillRect/>
            </a:stretch>
          </p:blipFill>
          <p:spPr bwMode="auto">
            <a:xfrm>
              <a:off x="381000" y="2667000"/>
              <a:ext cx="8142431" cy="1981200"/>
            </a:xfrm>
            <a:prstGeom prst="rect">
              <a:avLst/>
            </a:prstGeom>
            <a:ln>
              <a:noFill/>
            </a:ln>
            <a:effectLst>
              <a:outerShdw blurRad="292100" dist="139700" dir="2700000" algn="tl" rotWithShape="0">
                <a:srgbClr val="333333">
                  <a:alpha val="65000"/>
                </a:srgbClr>
              </a:outerShdw>
            </a:effectLst>
          </p:spPr>
        </p:pic>
        <p:sp>
          <p:nvSpPr>
            <p:cNvPr id="7" name="Oval 6"/>
            <p:cNvSpPr/>
            <p:nvPr/>
          </p:nvSpPr>
          <p:spPr>
            <a:xfrm>
              <a:off x="5638800" y="2667000"/>
              <a:ext cx="1447800" cy="304800"/>
            </a:xfrm>
            <a:prstGeom prst="ellipse">
              <a:avLst/>
            </a:prstGeom>
            <a:noFill/>
            <a:ln w="28575">
              <a:solidFill>
                <a:schemeClr val="accent2"/>
              </a:solidFill>
            </a:ln>
            <a:effectLst>
              <a:outerShdw blurRad="50800" dist="38100" algn="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39760768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Useful Custom Reports</a:t>
            </a:r>
            <a:endParaRPr lang="en-US" dirty="0"/>
          </a:p>
        </p:txBody>
      </p:sp>
      <p:sp>
        <p:nvSpPr>
          <p:cNvPr id="3" name="Content Placeholder 2"/>
          <p:cNvSpPr>
            <a:spLocks noGrp="1"/>
          </p:cNvSpPr>
          <p:nvPr>
            <p:ph idx="1"/>
          </p:nvPr>
        </p:nvSpPr>
        <p:spPr/>
        <p:txBody>
          <a:bodyPr>
            <a:normAutofit/>
          </a:bodyPr>
          <a:lstStyle/>
          <a:p>
            <a:pPr marL="0" indent="0">
              <a:buNone/>
            </a:pPr>
            <a:r>
              <a:rPr lang="en-US" dirty="0"/>
              <a:t>The following </a:t>
            </a:r>
            <a:r>
              <a:rPr lang="en-US" dirty="0" err="1"/>
              <a:t>Bigfix</a:t>
            </a:r>
            <a:r>
              <a:rPr lang="en-US" dirty="0"/>
              <a:t> custom reports </a:t>
            </a:r>
            <a:r>
              <a:rPr lang="en-US" dirty="0" smtClean="0"/>
              <a:t>check </a:t>
            </a:r>
            <a:r>
              <a:rPr lang="en-US" dirty="0"/>
              <a:t>the status on local relay services, gather details about clients for inventory purposes, and review current security patches needed.  Copies of the reports can be saved so that further local customization can be performed. </a:t>
            </a:r>
            <a:endParaRPr lang="en-US" u="sng" dirty="0" smtClean="0">
              <a:hlinkClick r:id="rId2"/>
            </a:endParaRPr>
          </a:p>
          <a:p>
            <a:r>
              <a:rPr lang="en-US" u="sng" dirty="0" smtClean="0">
                <a:hlinkClick r:id="rId2"/>
              </a:rPr>
              <a:t>USGS-Wide</a:t>
            </a:r>
            <a:r>
              <a:rPr lang="en-US" u="sng" dirty="0">
                <a:hlinkClick r:id="rId2"/>
              </a:rPr>
              <a:t>: BES and RES Relay Health Check</a:t>
            </a:r>
            <a:endParaRPr lang="en-US" dirty="0"/>
          </a:p>
          <a:p>
            <a:r>
              <a:rPr lang="en-US" u="sng" dirty="0">
                <a:hlinkClick r:id="rId3"/>
              </a:rPr>
              <a:t>USGS-Wide: Computer Inventory Details</a:t>
            </a:r>
            <a:endParaRPr lang="en-US" dirty="0"/>
          </a:p>
          <a:p>
            <a:r>
              <a:rPr lang="en-US" u="sng" dirty="0">
                <a:hlinkClick r:id="rId4"/>
              </a:rPr>
              <a:t>USGS-Wide: Windows - All Needed Security Patches Rated Low to Critical</a:t>
            </a:r>
            <a:endParaRPr lang="en-US" dirty="0" smtClean="0"/>
          </a:p>
          <a:p>
            <a:r>
              <a:rPr lang="en-US" u="sng" dirty="0">
                <a:hlinkClick r:id="rId5"/>
              </a:rPr>
              <a:t>USGS-Wide: Mac OS X - All Needed Security Patches</a:t>
            </a:r>
            <a:r>
              <a:rPr lang="en-US" dirty="0"/>
              <a:t/>
            </a:r>
            <a:br>
              <a:rPr lang="en-US" dirty="0"/>
            </a:br>
            <a:endParaRPr lang="en-US" dirty="0" smtClean="0"/>
          </a:p>
          <a:p>
            <a:r>
              <a:rPr lang="en-US" dirty="0" smtClean="0"/>
              <a:t>These report links as well as future additions can be </a:t>
            </a:r>
            <a:r>
              <a:rPr lang="en-US" dirty="0"/>
              <a:t>found </a:t>
            </a:r>
            <a:r>
              <a:rPr lang="en-US" dirty="0" smtClean="0"/>
              <a:t>at: </a:t>
            </a:r>
            <a:r>
              <a:rPr lang="en-US" dirty="0">
                <a:hlinkClick r:id="rId6"/>
              </a:rPr>
              <a:t>https://tst.usgs.gov/applications/asset-management/ibm-endpoint-manager/bigfix-web-reports-list</a:t>
            </a:r>
            <a:r>
              <a:rPr lang="en-US" dirty="0" smtClean="0">
                <a:hlinkClick r:id="rId6"/>
              </a:rPr>
              <a:t>/</a:t>
            </a:r>
            <a:endParaRPr lang="en-US" dirty="0" smtClean="0"/>
          </a:p>
          <a:p>
            <a:endParaRPr lang="en-US" dirty="0"/>
          </a:p>
        </p:txBody>
      </p:sp>
    </p:spTree>
    <p:extLst>
      <p:ext uri="{BB962C8B-B14F-4D97-AF65-F5344CB8AC3E}">
        <p14:creationId xmlns:p14="http://schemas.microsoft.com/office/powerpoint/2010/main" val="35499330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Bigfix</a:t>
            </a:r>
            <a:r>
              <a:rPr lang="en-US" dirty="0" smtClean="0"/>
              <a:t> Architecture </a:t>
            </a:r>
            <a:endParaRPr lang="en-US" dirty="0"/>
          </a:p>
        </p:txBody>
      </p:sp>
      <p:pic>
        <p:nvPicPr>
          <p:cNvPr id="4" name="Content Placeholder 3"/>
          <p:cNvPicPr>
            <a:picLocks noGrp="1" noChangeAspect="1"/>
          </p:cNvPicPr>
          <p:nvPr>
            <p:ph idx="1"/>
          </p:nvPr>
        </p:nvPicPr>
        <p:blipFill>
          <a:blip r:embed="rId2"/>
          <a:stretch>
            <a:fillRect/>
          </a:stretch>
        </p:blipFill>
        <p:spPr>
          <a:xfrm>
            <a:off x="2589213" y="2355933"/>
            <a:ext cx="8915400" cy="3333584"/>
          </a:xfrm>
          <a:prstGeom prst="rect">
            <a:avLst/>
          </a:prstGeom>
        </p:spPr>
      </p:pic>
    </p:spTree>
    <p:extLst>
      <p:ext uri="{BB962C8B-B14F-4D97-AF65-F5344CB8AC3E}">
        <p14:creationId xmlns:p14="http://schemas.microsoft.com/office/powerpoint/2010/main" val="292325355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33467022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a:t>
            </a:r>
            <a:endParaRPr lang="en-US" dirty="0"/>
          </a:p>
        </p:txBody>
      </p:sp>
      <p:sp>
        <p:nvSpPr>
          <p:cNvPr id="3" name="Content Placeholder 2"/>
          <p:cNvSpPr>
            <a:spLocks noGrp="1"/>
          </p:cNvSpPr>
          <p:nvPr>
            <p:ph idx="1"/>
          </p:nvPr>
        </p:nvSpPr>
        <p:spPr/>
        <p:txBody>
          <a:bodyPr/>
          <a:lstStyle/>
          <a:p>
            <a:r>
              <a:rPr lang="en-US" dirty="0" smtClean="0"/>
              <a:t>Thank you for attending today’s training session.  Questions or issues can be submitted to the Service Desk ( </a:t>
            </a:r>
            <a:r>
              <a:rPr lang="en-US" dirty="0" smtClean="0">
                <a:hlinkClick r:id="rId2"/>
              </a:rPr>
              <a:t>servicedesk@usgs.gov</a:t>
            </a:r>
            <a:r>
              <a:rPr lang="en-US" dirty="0" smtClean="0"/>
              <a:t> ).  </a:t>
            </a:r>
            <a:endParaRPr lang="en-US" dirty="0"/>
          </a:p>
        </p:txBody>
      </p:sp>
    </p:spTree>
    <p:extLst>
      <p:ext uri="{BB962C8B-B14F-4D97-AF65-F5344CB8AC3E}">
        <p14:creationId xmlns:p14="http://schemas.microsoft.com/office/powerpoint/2010/main" val="683643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p:nvPr>
        </p:nvSpPr>
        <p:spPr/>
        <p:txBody>
          <a:bodyPr/>
          <a:lstStyle/>
          <a:p>
            <a:r>
              <a:rPr lang="en-US" dirty="0" smtClean="0"/>
              <a:t>BigFix Infrastructure Components</a:t>
            </a:r>
          </a:p>
        </p:txBody>
      </p:sp>
      <p:sp>
        <p:nvSpPr>
          <p:cNvPr id="49155" name="Rectangle 3"/>
          <p:cNvSpPr>
            <a:spLocks noGrp="1"/>
          </p:cNvSpPr>
          <p:nvPr>
            <p:ph idx="1"/>
          </p:nvPr>
        </p:nvSpPr>
        <p:spPr/>
        <p:txBody>
          <a:bodyPr>
            <a:normAutofit/>
          </a:bodyPr>
          <a:lstStyle/>
          <a:p>
            <a:r>
              <a:rPr lang="en-US" b="1" dirty="0"/>
              <a:t>BigFix Client </a:t>
            </a:r>
            <a:r>
              <a:rPr lang="en-US" dirty="0"/>
              <a:t>– agent component that is installed on each computer and communicates with the </a:t>
            </a:r>
            <a:r>
              <a:rPr lang="en-US" dirty="0" err="1"/>
              <a:t>BigFix</a:t>
            </a:r>
            <a:r>
              <a:rPr lang="en-US" dirty="0"/>
              <a:t> </a:t>
            </a:r>
            <a:r>
              <a:rPr lang="en-US" dirty="0" smtClean="0"/>
              <a:t>Server</a:t>
            </a:r>
            <a:endParaRPr lang="en-US" dirty="0"/>
          </a:p>
          <a:p>
            <a:r>
              <a:rPr lang="en-US" b="1" dirty="0"/>
              <a:t>BigFix Server </a:t>
            </a:r>
            <a:r>
              <a:rPr lang="en-US" dirty="0"/>
              <a:t>– server component that is the central communication piece of the </a:t>
            </a:r>
            <a:r>
              <a:rPr lang="en-US" dirty="0" smtClean="0"/>
              <a:t>system</a:t>
            </a:r>
            <a:endParaRPr lang="en-US" dirty="0"/>
          </a:p>
          <a:p>
            <a:r>
              <a:rPr lang="en-US" b="1" dirty="0"/>
              <a:t>BigFix Relay </a:t>
            </a:r>
            <a:r>
              <a:rPr lang="en-US" dirty="0"/>
              <a:t>– computer that “relays” information from BigFix Clients to BigFix Server and vice </a:t>
            </a:r>
            <a:r>
              <a:rPr lang="en-US" dirty="0" smtClean="0"/>
              <a:t>versa</a:t>
            </a:r>
            <a:endParaRPr lang="en-US" dirty="0"/>
          </a:p>
          <a:p>
            <a:r>
              <a:rPr lang="en-US" b="1" dirty="0"/>
              <a:t>BigFix Web Reports </a:t>
            </a:r>
            <a:r>
              <a:rPr lang="en-US" dirty="0"/>
              <a:t>– read-only interface to the results collected by the system and stored on the </a:t>
            </a:r>
            <a:r>
              <a:rPr lang="en-US" dirty="0" err="1"/>
              <a:t>BigFix</a:t>
            </a:r>
            <a:r>
              <a:rPr lang="en-US" dirty="0"/>
              <a:t> </a:t>
            </a:r>
            <a:r>
              <a:rPr lang="en-US" dirty="0" smtClean="0"/>
              <a:t>server</a:t>
            </a:r>
            <a:endParaRPr lang="en-US" dirty="0"/>
          </a:p>
          <a:p>
            <a:r>
              <a:rPr lang="en-US" b="1" dirty="0"/>
              <a:t>BigFix Console </a:t>
            </a:r>
            <a:r>
              <a:rPr lang="en-US" dirty="0"/>
              <a:t>– administration interface to system</a:t>
            </a:r>
          </a:p>
          <a:p>
            <a:pPr>
              <a:lnSpc>
                <a:spcPct val="80000"/>
              </a:lnSpc>
            </a:pPr>
            <a:endParaRPr lang="en-US" dirty="0"/>
          </a:p>
        </p:txBody>
      </p:sp>
      <p:sp>
        <p:nvSpPr>
          <p:cNvPr id="4" name="Slide Number Placeholder 3"/>
          <p:cNvSpPr>
            <a:spLocks noGrp="1"/>
          </p:cNvSpPr>
          <p:nvPr>
            <p:ph type="sldNum" sz="quarter" idx="12"/>
          </p:nvPr>
        </p:nvSpPr>
        <p:spPr/>
        <p:txBody>
          <a:bodyPr/>
          <a:lstStyle/>
          <a:p>
            <a:fld id="{F6A570CC-488F-4732-9B15-2F0CF4B1D373}" type="slidenum">
              <a:rPr lang="en-US" smtClean="0"/>
              <a:pPr/>
              <a:t>6</a:t>
            </a:fld>
            <a:endParaRPr lang="en-US"/>
          </a:p>
        </p:txBody>
      </p:sp>
    </p:spTree>
    <p:extLst>
      <p:ext uri="{BB962C8B-B14F-4D97-AF65-F5344CB8AC3E}">
        <p14:creationId xmlns:p14="http://schemas.microsoft.com/office/powerpoint/2010/main" val="2325384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p:cNvSpPr>
          <p:nvPr>
            <p:ph type="title"/>
          </p:nvPr>
        </p:nvSpPr>
        <p:spPr/>
        <p:txBody>
          <a:bodyPr/>
          <a:lstStyle/>
          <a:p>
            <a:r>
              <a:rPr lang="en-US" dirty="0" err="1" smtClean="0"/>
              <a:t>Bigfix</a:t>
            </a:r>
            <a:r>
              <a:rPr lang="en-US" dirty="0" smtClean="0"/>
              <a:t> Terminology </a:t>
            </a:r>
          </a:p>
        </p:txBody>
      </p:sp>
      <p:sp>
        <p:nvSpPr>
          <p:cNvPr id="56323" name="Rectangle 3"/>
          <p:cNvSpPr>
            <a:spLocks noGrp="1"/>
          </p:cNvSpPr>
          <p:nvPr>
            <p:ph idx="1"/>
          </p:nvPr>
        </p:nvSpPr>
        <p:spPr/>
        <p:txBody>
          <a:bodyPr>
            <a:normAutofit lnSpcReduction="10000"/>
          </a:bodyPr>
          <a:lstStyle/>
          <a:p>
            <a:r>
              <a:rPr lang="en-US" b="1" dirty="0"/>
              <a:t>Content</a:t>
            </a:r>
            <a:r>
              <a:rPr lang="en-US" dirty="0"/>
              <a:t> in BigFix are either </a:t>
            </a:r>
            <a:r>
              <a:rPr lang="en-US" dirty="0">
                <a:solidFill>
                  <a:schemeClr val="hlink"/>
                </a:solidFill>
              </a:rPr>
              <a:t>Fixlets, Tasks, Baselines, or Analyses</a:t>
            </a:r>
            <a:r>
              <a:rPr lang="en-US" dirty="0"/>
              <a:t>.</a:t>
            </a:r>
          </a:p>
          <a:p>
            <a:r>
              <a:rPr lang="en-US" b="1" dirty="0"/>
              <a:t>Fixlets/Tasks</a:t>
            </a:r>
            <a:r>
              <a:rPr lang="en-US" dirty="0">
                <a:solidFill>
                  <a:schemeClr val="hlink"/>
                </a:solidFill>
              </a:rPr>
              <a:t> </a:t>
            </a:r>
            <a:r>
              <a:rPr lang="en-US" dirty="0"/>
              <a:t>are</a:t>
            </a:r>
            <a:r>
              <a:rPr lang="en-US" dirty="0">
                <a:solidFill>
                  <a:schemeClr val="hlink"/>
                </a:solidFill>
              </a:rPr>
              <a:t> Questions</a:t>
            </a:r>
            <a:r>
              <a:rPr lang="en-US" dirty="0"/>
              <a:t> with </a:t>
            </a:r>
            <a:r>
              <a:rPr lang="en-US" dirty="0">
                <a:solidFill>
                  <a:schemeClr val="hlink"/>
                </a:solidFill>
              </a:rPr>
              <a:t>True/False</a:t>
            </a:r>
            <a:r>
              <a:rPr lang="en-US" dirty="0"/>
              <a:t> answers that BigFix clients </a:t>
            </a:r>
            <a:r>
              <a:rPr lang="en-US" dirty="0">
                <a:solidFill>
                  <a:schemeClr val="hlink"/>
                </a:solidFill>
              </a:rPr>
              <a:t>Gather</a:t>
            </a:r>
            <a:r>
              <a:rPr lang="en-US" dirty="0"/>
              <a:t> over TCP:52311 from the BigFix Server and </a:t>
            </a:r>
            <a:r>
              <a:rPr lang="en-US" dirty="0" smtClean="0">
                <a:solidFill>
                  <a:schemeClr val="hlink"/>
                </a:solidFill>
              </a:rPr>
              <a:t>Continually Evaluate</a:t>
            </a:r>
            <a:r>
              <a:rPr lang="en-US" dirty="0"/>
              <a:t>. </a:t>
            </a:r>
          </a:p>
          <a:p>
            <a:pPr lvl="1"/>
            <a:r>
              <a:rPr lang="en-US" sz="2200" b="1" dirty="0"/>
              <a:t>Baselines</a:t>
            </a:r>
            <a:r>
              <a:rPr lang="en-US" sz="2200" dirty="0"/>
              <a:t> are multiple Fixlets/Tasks grouped together.</a:t>
            </a:r>
          </a:p>
          <a:p>
            <a:pPr lvl="1"/>
            <a:r>
              <a:rPr lang="en-US" sz="2200" b="1" dirty="0"/>
              <a:t>Applicable computers</a:t>
            </a:r>
            <a:r>
              <a:rPr lang="en-US" sz="2200" dirty="0"/>
              <a:t> for </a:t>
            </a:r>
            <a:r>
              <a:rPr lang="en-US" sz="2200" dirty="0" err="1"/>
              <a:t>fixlets</a:t>
            </a:r>
            <a:r>
              <a:rPr lang="en-US" sz="2200" dirty="0"/>
              <a:t> are systems that </a:t>
            </a:r>
            <a:r>
              <a:rPr lang="en-US" sz="2200" dirty="0">
                <a:solidFill>
                  <a:schemeClr val="hlink"/>
                </a:solidFill>
              </a:rPr>
              <a:t>Last Reported </a:t>
            </a:r>
            <a:r>
              <a:rPr lang="en-US" sz="2200" dirty="0"/>
              <a:t>True to the BigFix Server.  </a:t>
            </a:r>
          </a:p>
          <a:p>
            <a:r>
              <a:rPr lang="en-US" b="1" dirty="0"/>
              <a:t>Analyses</a:t>
            </a:r>
            <a:r>
              <a:rPr lang="en-US" dirty="0"/>
              <a:t> are groups of common </a:t>
            </a:r>
            <a:r>
              <a:rPr lang="en-US" dirty="0">
                <a:solidFill>
                  <a:schemeClr val="hlink"/>
                </a:solidFill>
              </a:rPr>
              <a:t>Properties</a:t>
            </a:r>
            <a:r>
              <a:rPr lang="en-US" dirty="0"/>
              <a:t>.  </a:t>
            </a:r>
          </a:p>
          <a:p>
            <a:pPr lvl="1"/>
            <a:r>
              <a:rPr lang="en-US" sz="2200" b="1" dirty="0"/>
              <a:t>Properties</a:t>
            </a:r>
            <a:r>
              <a:rPr lang="en-US" sz="2200" dirty="0"/>
              <a:t> are </a:t>
            </a:r>
            <a:r>
              <a:rPr lang="en-US" sz="2200" dirty="0">
                <a:solidFill>
                  <a:schemeClr val="hlink"/>
                </a:solidFill>
              </a:rPr>
              <a:t>Questions</a:t>
            </a:r>
            <a:r>
              <a:rPr lang="en-US" sz="2200" dirty="0"/>
              <a:t> with </a:t>
            </a:r>
            <a:r>
              <a:rPr lang="en-US" sz="2200" dirty="0">
                <a:solidFill>
                  <a:schemeClr val="hlink"/>
                </a:solidFill>
              </a:rPr>
              <a:t>String Answers </a:t>
            </a:r>
            <a:r>
              <a:rPr lang="en-US" sz="2200" dirty="0"/>
              <a:t>and are otherwise the same as Fixlets.</a:t>
            </a:r>
          </a:p>
          <a:p>
            <a:r>
              <a:rPr lang="en-US" b="1" dirty="0"/>
              <a:t>Sites</a:t>
            </a:r>
            <a:r>
              <a:rPr lang="en-US" dirty="0"/>
              <a:t> are </a:t>
            </a:r>
            <a:r>
              <a:rPr lang="en-US" dirty="0">
                <a:solidFill>
                  <a:schemeClr val="hlink"/>
                </a:solidFill>
              </a:rPr>
              <a:t>Containers</a:t>
            </a:r>
            <a:r>
              <a:rPr lang="en-US" dirty="0"/>
              <a:t> for similar content (like a Windows Folder).  </a:t>
            </a:r>
          </a:p>
        </p:txBody>
      </p:sp>
      <p:sp>
        <p:nvSpPr>
          <p:cNvPr id="4" name="Slide Number Placeholder 3"/>
          <p:cNvSpPr>
            <a:spLocks noGrp="1"/>
          </p:cNvSpPr>
          <p:nvPr>
            <p:ph type="sldNum" sz="quarter" idx="12"/>
          </p:nvPr>
        </p:nvSpPr>
        <p:spPr/>
        <p:txBody>
          <a:bodyPr/>
          <a:lstStyle/>
          <a:p>
            <a:fld id="{F6A570CC-488F-4732-9B15-2F0CF4B1D373}" type="slidenum">
              <a:rPr lang="en-US" smtClean="0"/>
              <a:pPr/>
              <a:t>7</a:t>
            </a:fld>
            <a:endParaRPr lang="en-US"/>
          </a:p>
        </p:txBody>
      </p:sp>
    </p:spTree>
    <p:extLst>
      <p:ext uri="{BB962C8B-B14F-4D97-AF65-F5344CB8AC3E}">
        <p14:creationId xmlns:p14="http://schemas.microsoft.com/office/powerpoint/2010/main" val="50734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do Fixlets come from?</a:t>
            </a:r>
            <a:endParaRPr lang="en-US" dirty="0"/>
          </a:p>
        </p:txBody>
      </p:sp>
      <p:sp>
        <p:nvSpPr>
          <p:cNvPr id="3" name="Content Placeholder 2"/>
          <p:cNvSpPr>
            <a:spLocks noGrp="1"/>
          </p:cNvSpPr>
          <p:nvPr>
            <p:ph idx="1"/>
          </p:nvPr>
        </p:nvSpPr>
        <p:spPr/>
        <p:txBody>
          <a:bodyPr>
            <a:normAutofit lnSpcReduction="10000"/>
          </a:bodyPr>
          <a:lstStyle/>
          <a:p>
            <a:r>
              <a:rPr lang="en-US" b="1" dirty="0" smtClean="0">
                <a:latin typeface="+mn-lt"/>
              </a:rPr>
              <a:t>BigFix</a:t>
            </a:r>
          </a:p>
          <a:p>
            <a:pPr lvl="1"/>
            <a:r>
              <a:rPr lang="en-US" dirty="0" smtClean="0">
                <a:latin typeface="+mn-lt"/>
              </a:rPr>
              <a:t>Uses existing content and converts it into Fixlets</a:t>
            </a:r>
          </a:p>
          <a:p>
            <a:pPr lvl="1"/>
            <a:r>
              <a:rPr lang="en-US" dirty="0" smtClean="0">
                <a:latin typeface="+mn-lt"/>
              </a:rPr>
              <a:t>Vendor Security Patches</a:t>
            </a:r>
          </a:p>
          <a:p>
            <a:pPr lvl="1"/>
            <a:r>
              <a:rPr lang="en-US" dirty="0" smtClean="0">
                <a:latin typeface="+mn-lt"/>
              </a:rPr>
              <a:t>Secure Configuration Baselines</a:t>
            </a:r>
          </a:p>
          <a:p>
            <a:r>
              <a:rPr lang="en-US" b="1" dirty="0" smtClean="0">
                <a:latin typeface="+mn-lt"/>
              </a:rPr>
              <a:t>DOI Staff</a:t>
            </a:r>
          </a:p>
          <a:p>
            <a:pPr lvl="1"/>
            <a:r>
              <a:rPr lang="en-US" dirty="0" smtClean="0">
                <a:latin typeface="+mn-lt"/>
              </a:rPr>
              <a:t>DOI-Wide specific content meant to assist bureaus with common requirements</a:t>
            </a:r>
          </a:p>
          <a:p>
            <a:r>
              <a:rPr lang="en-US" b="1" dirty="0" smtClean="0">
                <a:latin typeface="+mn-lt"/>
              </a:rPr>
              <a:t>USGS Staff</a:t>
            </a:r>
          </a:p>
          <a:p>
            <a:pPr lvl="1"/>
            <a:r>
              <a:rPr lang="en-US" dirty="0" smtClean="0"/>
              <a:t>USGS-Wide content meant to assist local sites with common USGS requirements</a:t>
            </a:r>
          </a:p>
          <a:p>
            <a:r>
              <a:rPr lang="en-US" b="1" dirty="0" smtClean="0">
                <a:latin typeface="+mn-lt"/>
              </a:rPr>
              <a:t>Component Operators</a:t>
            </a:r>
          </a:p>
          <a:p>
            <a:pPr lvl="1"/>
            <a:r>
              <a:rPr lang="en-US" dirty="0" smtClean="0">
                <a:latin typeface="+mn-lt"/>
              </a:rPr>
              <a:t>Component specific content</a:t>
            </a:r>
          </a:p>
        </p:txBody>
      </p:sp>
      <p:sp>
        <p:nvSpPr>
          <p:cNvPr id="4" name="Slide Number Placeholder 3"/>
          <p:cNvSpPr>
            <a:spLocks noGrp="1"/>
          </p:cNvSpPr>
          <p:nvPr>
            <p:ph type="sldNum" sz="quarter" idx="12"/>
          </p:nvPr>
        </p:nvSpPr>
        <p:spPr/>
        <p:txBody>
          <a:bodyPr/>
          <a:lstStyle/>
          <a:p>
            <a:fld id="{F6A570CC-488F-4732-9B15-2F0CF4B1D373}" type="slidenum">
              <a:rPr lang="en-US" smtClean="0"/>
              <a:pPr/>
              <a:t>8</a:t>
            </a:fld>
            <a:endParaRPr lang="en-US"/>
          </a:p>
        </p:txBody>
      </p:sp>
    </p:spTree>
    <p:extLst>
      <p:ext uri="{BB962C8B-B14F-4D97-AF65-F5344CB8AC3E}">
        <p14:creationId xmlns:p14="http://schemas.microsoft.com/office/powerpoint/2010/main" val="3807829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Where do Analyses and their Properties come from?</a:t>
            </a:r>
          </a:p>
        </p:txBody>
      </p:sp>
      <p:sp>
        <p:nvSpPr>
          <p:cNvPr id="3" name="Content Placeholder 2"/>
          <p:cNvSpPr>
            <a:spLocks noGrp="1"/>
          </p:cNvSpPr>
          <p:nvPr>
            <p:ph idx="1"/>
          </p:nvPr>
        </p:nvSpPr>
        <p:spPr/>
        <p:txBody>
          <a:bodyPr>
            <a:normAutofit/>
          </a:bodyPr>
          <a:lstStyle/>
          <a:p>
            <a:r>
              <a:rPr lang="en-US" dirty="0" smtClean="0">
                <a:latin typeface="+mn-lt"/>
              </a:rPr>
              <a:t>Sources</a:t>
            </a:r>
          </a:p>
          <a:p>
            <a:pPr lvl="1"/>
            <a:r>
              <a:rPr lang="en-US" dirty="0" smtClean="0">
                <a:latin typeface="+mn-lt"/>
              </a:rPr>
              <a:t>BigFix: Basic out-of-the-box properties</a:t>
            </a:r>
          </a:p>
          <a:p>
            <a:pPr lvl="1"/>
            <a:r>
              <a:rPr lang="en-US" dirty="0" smtClean="0">
                <a:latin typeface="+mn-lt"/>
              </a:rPr>
              <a:t>DOI: Additional global properties</a:t>
            </a:r>
          </a:p>
          <a:p>
            <a:pPr lvl="1"/>
            <a:r>
              <a:rPr lang="en-US" dirty="0" smtClean="0">
                <a:latin typeface="+mn-lt"/>
              </a:rPr>
              <a:t>Component Console Operators: Component specific properties</a:t>
            </a:r>
          </a:p>
          <a:p>
            <a:pPr lvl="1"/>
            <a:endParaRPr lang="en-US" dirty="0" smtClean="0">
              <a:latin typeface="+mn-lt"/>
            </a:endParaRPr>
          </a:p>
          <a:p>
            <a:r>
              <a:rPr lang="en-US" dirty="0" smtClean="0">
                <a:latin typeface="+mn-lt"/>
              </a:rPr>
              <a:t>Analyses Activation</a:t>
            </a:r>
          </a:p>
          <a:p>
            <a:pPr lvl="1"/>
            <a:r>
              <a:rPr lang="en-US" b="1" dirty="0" smtClean="0">
                <a:latin typeface="+mn-lt"/>
              </a:rPr>
              <a:t>Not</a:t>
            </a:r>
            <a:r>
              <a:rPr lang="en-US" dirty="0" smtClean="0">
                <a:latin typeface="+mn-lt"/>
              </a:rPr>
              <a:t> all analyses/properties are activated</a:t>
            </a:r>
          </a:p>
        </p:txBody>
      </p:sp>
      <p:sp>
        <p:nvSpPr>
          <p:cNvPr id="4" name="Slide Number Placeholder 3"/>
          <p:cNvSpPr>
            <a:spLocks noGrp="1"/>
          </p:cNvSpPr>
          <p:nvPr>
            <p:ph type="sldNum" sz="quarter" idx="12"/>
          </p:nvPr>
        </p:nvSpPr>
        <p:spPr/>
        <p:txBody>
          <a:bodyPr/>
          <a:lstStyle/>
          <a:p>
            <a:fld id="{F6A570CC-488F-4732-9B15-2F0CF4B1D373}" type="slidenum">
              <a:rPr lang="en-US" smtClean="0"/>
              <a:pPr/>
              <a:t>9</a:t>
            </a:fld>
            <a:endParaRPr lang="en-US"/>
          </a:p>
        </p:txBody>
      </p:sp>
    </p:spTree>
    <p:extLst>
      <p:ext uri="{BB962C8B-B14F-4D97-AF65-F5344CB8AC3E}">
        <p14:creationId xmlns:p14="http://schemas.microsoft.com/office/powerpoint/2010/main" val="3513370931"/>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806</TotalTime>
  <Words>1837</Words>
  <Application>Microsoft Office PowerPoint</Application>
  <PresentationFormat>Widescreen</PresentationFormat>
  <Paragraphs>272</Paragraphs>
  <Slides>51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51</vt:i4>
      </vt:variant>
    </vt:vector>
  </HeadingPairs>
  <TitlesOfParts>
    <vt:vector size="57" baseType="lpstr">
      <vt:lpstr>Arial</vt:lpstr>
      <vt:lpstr>Arial</vt:lpstr>
      <vt:lpstr>Calibri</vt:lpstr>
      <vt:lpstr>Franklin Gothic Book</vt:lpstr>
      <vt:lpstr>Wingdings 3</vt:lpstr>
      <vt:lpstr>Wisp</vt:lpstr>
      <vt:lpstr>Bigfix Learning Session</vt:lpstr>
      <vt:lpstr>Agenda </vt:lpstr>
      <vt:lpstr>Bigfix Platform Basics</vt:lpstr>
      <vt:lpstr>The Bigfix Platform</vt:lpstr>
      <vt:lpstr>The Bigfix Architecture </vt:lpstr>
      <vt:lpstr>BigFix Infrastructure Components</vt:lpstr>
      <vt:lpstr>Bigfix Terminology </vt:lpstr>
      <vt:lpstr>Where do Fixlets come from?</vt:lpstr>
      <vt:lpstr>Where do Analyses and their Properties come from?</vt:lpstr>
      <vt:lpstr>Questions?</vt:lpstr>
      <vt:lpstr>Upgrading Bigfix Clients to 9.2.9</vt:lpstr>
      <vt:lpstr>Upgrade Bigfix Clients to 9.2.9 </vt:lpstr>
      <vt:lpstr>Questions?</vt:lpstr>
      <vt:lpstr>A&amp;A Computer Properties and Keyfiles</vt:lpstr>
      <vt:lpstr>Bigfix Computer Groups and Properties</vt:lpstr>
      <vt:lpstr>Keyfiles and A&amp;A Properties</vt:lpstr>
      <vt:lpstr>Ensuring Accurate Keyfiles on Clients</vt:lpstr>
      <vt:lpstr>Questions?</vt:lpstr>
      <vt:lpstr>Computer Properties to Manage Reboot and Java Update Policy Exceptions</vt:lpstr>
      <vt:lpstr>Background</vt:lpstr>
      <vt:lpstr>Bigfix Exception Properties </vt:lpstr>
      <vt:lpstr>Bigifx Fixlets to Manage Exception Properties</vt:lpstr>
      <vt:lpstr>Exception Properties Implementation Procedures</vt:lpstr>
      <vt:lpstr>Questions?</vt:lpstr>
      <vt:lpstr>Web Reports Basics</vt:lpstr>
      <vt:lpstr>Initial Homepage</vt:lpstr>
      <vt:lpstr>Menus and Getting Around</vt:lpstr>
      <vt:lpstr>Menus and Getting Around</vt:lpstr>
      <vt:lpstr>Explore Data</vt:lpstr>
      <vt:lpstr>Explore Data Key Areas </vt:lpstr>
      <vt:lpstr>Web Reports Demo</vt:lpstr>
      <vt:lpstr>Computer Properties Report</vt:lpstr>
      <vt:lpstr>Viewing Computer Properties </vt:lpstr>
      <vt:lpstr>Handling Properties with Multiple Results</vt:lpstr>
      <vt:lpstr>Globally Expanding Multiple Property Results</vt:lpstr>
      <vt:lpstr>Multiple Field Sorting</vt:lpstr>
      <vt:lpstr>Saving Explore Data Configuration</vt:lpstr>
      <vt:lpstr>Filtering is your best friend</vt:lpstr>
      <vt:lpstr>Filtering Data</vt:lpstr>
      <vt:lpstr>Useful Computer Properties for Filtering</vt:lpstr>
      <vt:lpstr>Filter Options</vt:lpstr>
      <vt:lpstr>Exploring Content</vt:lpstr>
      <vt:lpstr>What is in the “Progress” column?</vt:lpstr>
      <vt:lpstr>Adding Content Fields</vt:lpstr>
      <vt:lpstr>Content Filters</vt:lpstr>
      <vt:lpstr>Useful Sites</vt:lpstr>
      <vt:lpstr>Viewing Reports</vt:lpstr>
      <vt:lpstr>Exporting Report Data</vt:lpstr>
      <vt:lpstr>Useful Custom Reports</vt:lpstr>
      <vt:lpstr>Questions?</vt:lpstr>
      <vt:lpstr>Thank You! </vt:lpstr>
    </vt:vector>
  </TitlesOfParts>
  <Company>DOI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Bigfix Learning Session</dc:title>
  <dc:creator>McCall, Philip T</dc:creator>
  <cp:lastModifiedBy>McCall, Philip T</cp:lastModifiedBy>
  <cp:revision>48</cp:revision>
  <dcterms:created xsi:type="dcterms:W3CDTF">2017-03-07T23:06:53Z</dcterms:created>
  <dcterms:modified xsi:type="dcterms:W3CDTF">2017-03-08T23:54:37Z</dcterms:modified>
</cp:coreProperties>
</file>